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95"/>
  </p:notesMasterIdLst>
  <p:sldIdLst>
    <p:sldId id="256" r:id="rId2"/>
    <p:sldId id="258" r:id="rId3"/>
    <p:sldId id="259" r:id="rId4"/>
    <p:sldId id="260" r:id="rId5"/>
    <p:sldId id="261" r:id="rId6"/>
    <p:sldId id="298" r:id="rId7"/>
    <p:sldId id="276" r:id="rId8"/>
    <p:sldId id="300" r:id="rId9"/>
    <p:sldId id="304" r:id="rId10"/>
    <p:sldId id="263" r:id="rId11"/>
    <p:sldId id="265" r:id="rId12"/>
    <p:sldId id="299" r:id="rId13"/>
    <p:sldId id="303" r:id="rId14"/>
    <p:sldId id="308" r:id="rId15"/>
    <p:sldId id="309" r:id="rId16"/>
    <p:sldId id="310" r:id="rId17"/>
    <p:sldId id="311" r:id="rId18"/>
    <p:sldId id="312" r:id="rId19"/>
    <p:sldId id="313" r:id="rId20"/>
    <p:sldId id="314" r:id="rId21"/>
    <p:sldId id="319" r:id="rId22"/>
    <p:sldId id="321" r:id="rId23"/>
    <p:sldId id="268" r:id="rId24"/>
    <p:sldId id="324" r:id="rId25"/>
    <p:sldId id="320" r:id="rId26"/>
    <p:sldId id="322" r:id="rId27"/>
    <p:sldId id="325" r:id="rId28"/>
    <p:sldId id="323" r:id="rId29"/>
    <p:sldId id="326" r:id="rId30"/>
    <p:sldId id="327" r:id="rId31"/>
    <p:sldId id="328" r:id="rId32"/>
    <p:sldId id="329" r:id="rId33"/>
    <p:sldId id="340" r:id="rId34"/>
    <p:sldId id="341" r:id="rId35"/>
    <p:sldId id="342" r:id="rId36"/>
    <p:sldId id="425" r:id="rId37"/>
    <p:sldId id="426" r:id="rId38"/>
    <p:sldId id="427" r:id="rId39"/>
    <p:sldId id="428" r:id="rId40"/>
    <p:sldId id="430" r:id="rId41"/>
    <p:sldId id="435" r:id="rId42"/>
    <p:sldId id="344" r:id="rId43"/>
    <p:sldId id="345" r:id="rId44"/>
    <p:sldId id="346" r:id="rId45"/>
    <p:sldId id="347" r:id="rId46"/>
    <p:sldId id="349" r:id="rId47"/>
    <p:sldId id="351" r:id="rId48"/>
    <p:sldId id="355" r:id="rId49"/>
    <p:sldId id="356" r:id="rId50"/>
    <p:sldId id="362" r:id="rId51"/>
    <p:sldId id="365" r:id="rId52"/>
    <p:sldId id="363" r:id="rId53"/>
    <p:sldId id="364" r:id="rId54"/>
    <p:sldId id="366" r:id="rId55"/>
    <p:sldId id="367" r:id="rId56"/>
    <p:sldId id="368" r:id="rId57"/>
    <p:sldId id="369" r:id="rId58"/>
    <p:sldId id="370" r:id="rId59"/>
    <p:sldId id="371" r:id="rId60"/>
    <p:sldId id="372" r:id="rId61"/>
    <p:sldId id="375" r:id="rId62"/>
    <p:sldId id="376" r:id="rId63"/>
    <p:sldId id="377" r:id="rId64"/>
    <p:sldId id="378" r:id="rId65"/>
    <p:sldId id="379" r:id="rId66"/>
    <p:sldId id="380" r:id="rId67"/>
    <p:sldId id="381" r:id="rId68"/>
    <p:sldId id="382" r:id="rId69"/>
    <p:sldId id="383" r:id="rId70"/>
    <p:sldId id="384" r:id="rId71"/>
    <p:sldId id="391" r:id="rId72"/>
    <p:sldId id="392" r:id="rId73"/>
    <p:sldId id="394" r:id="rId74"/>
    <p:sldId id="398" r:id="rId75"/>
    <p:sldId id="400" r:id="rId76"/>
    <p:sldId id="395" r:id="rId77"/>
    <p:sldId id="407" r:id="rId78"/>
    <p:sldId id="408" r:id="rId79"/>
    <p:sldId id="396" r:id="rId80"/>
    <p:sldId id="411" r:id="rId81"/>
    <p:sldId id="412" r:id="rId82"/>
    <p:sldId id="414" r:id="rId83"/>
    <p:sldId id="397" r:id="rId84"/>
    <p:sldId id="415" r:id="rId85"/>
    <p:sldId id="416" r:id="rId86"/>
    <p:sldId id="417" r:id="rId87"/>
    <p:sldId id="418" r:id="rId88"/>
    <p:sldId id="423" r:id="rId89"/>
    <p:sldId id="424" r:id="rId90"/>
    <p:sldId id="419" r:id="rId91"/>
    <p:sldId id="420" r:id="rId92"/>
    <p:sldId id="421" r:id="rId93"/>
    <p:sldId id="422" r:id="rId94"/>
  </p:sldIdLst>
  <p:sldSz cx="9144000" cy="5143500" type="screen16x9"/>
  <p:notesSz cx="6858000" cy="9144000"/>
  <p:embeddedFontLst>
    <p:embeddedFont>
      <p:font typeface="Advent Pro" panose="020B0604020202020204" charset="0"/>
      <p:regular r:id="rId96"/>
      <p:bold r:id="rId97"/>
      <p:italic r:id="rId98"/>
      <p:boldItalic r:id="rId99"/>
    </p:embeddedFont>
    <p:embeddedFont>
      <p:font typeface="Orbitron ExtraBold" panose="020B0604020202020204" charset="0"/>
      <p:bold r:id="rId100"/>
    </p:embeddedFont>
    <p:embeddedFont>
      <p:font typeface="Orbitron" panose="020B0604020202020204" charset="0"/>
      <p:regular r:id="rId101"/>
      <p:bold r:id="rId102"/>
    </p:embeddedFont>
    <p:embeddedFont>
      <p:font typeface="Advent Pro Medium" panose="020B060402020202020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D33B3-2E21-4911-89C7-2B066AB64FBB}">
  <a:tblStyle styleId="{F3AD33B3-2E21-4911-89C7-2B066AB64F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77044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61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62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73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946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15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71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391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34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597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323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48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6"/>
        <p:cNvGrpSpPr/>
        <p:nvPr/>
      </p:nvGrpSpPr>
      <p:grpSpPr>
        <a:xfrm>
          <a:off x="0" y="0"/>
          <a:ext cx="0" cy="0"/>
          <a:chOff x="0" y="0"/>
          <a:chExt cx="0" cy="0"/>
        </a:xfrm>
      </p:grpSpPr>
      <p:sp>
        <p:nvSpPr>
          <p:cNvPr id="5597" name="Google Shape;5597;g6e7e4535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8" name="Google Shape;5598;g6e7e4535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9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56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324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02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352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44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98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596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979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682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19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71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251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69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350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8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086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402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778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765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22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43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82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5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715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493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40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910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940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385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602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76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93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812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8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047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3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84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61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3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801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17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78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955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39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236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29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178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573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20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83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4020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41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78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6edfa80311_0_36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6edfa80311_0_36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181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949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841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768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552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831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8466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45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324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802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31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6edfa80311_0_36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6edfa80311_0_36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3061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2118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029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120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3099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179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46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0"/>
        <p:cNvGrpSpPr/>
        <p:nvPr/>
      </p:nvGrpSpPr>
      <p:grpSpPr>
        <a:xfrm>
          <a:off x="0" y="0"/>
          <a:ext cx="0" cy="0"/>
          <a:chOff x="0" y="0"/>
          <a:chExt cx="0" cy="0"/>
        </a:xfrm>
      </p:grpSpPr>
      <p:sp>
        <p:nvSpPr>
          <p:cNvPr id="6921" name="Google Shape;6921;g6edfa80311_0_35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2" name="Google Shape;6922;g6edfa80311_0_35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1108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0"/>
        <p:cNvGrpSpPr/>
        <p:nvPr/>
      </p:nvGrpSpPr>
      <p:grpSpPr>
        <a:xfrm>
          <a:off x="0" y="0"/>
          <a:ext cx="0" cy="0"/>
          <a:chOff x="0" y="0"/>
          <a:chExt cx="0" cy="0"/>
        </a:xfrm>
      </p:grpSpPr>
      <p:sp>
        <p:nvSpPr>
          <p:cNvPr id="6921" name="Google Shape;6921;g6edfa80311_0_35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2" name="Google Shape;6922;g6edfa80311_0_35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864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0"/>
        <p:cNvGrpSpPr/>
        <p:nvPr/>
      </p:nvGrpSpPr>
      <p:grpSpPr>
        <a:xfrm>
          <a:off x="0" y="0"/>
          <a:ext cx="0" cy="0"/>
          <a:chOff x="0" y="0"/>
          <a:chExt cx="0" cy="0"/>
        </a:xfrm>
      </p:grpSpPr>
      <p:sp>
        <p:nvSpPr>
          <p:cNvPr id="6921" name="Google Shape;6921;g6edfa80311_0_35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2" name="Google Shape;6922;g6edfa80311_0_35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194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0"/>
        <p:cNvGrpSpPr/>
        <p:nvPr/>
      </p:nvGrpSpPr>
      <p:grpSpPr>
        <a:xfrm>
          <a:off x="0" y="0"/>
          <a:ext cx="0" cy="0"/>
          <a:chOff x="0" y="0"/>
          <a:chExt cx="0" cy="0"/>
        </a:xfrm>
      </p:grpSpPr>
      <p:sp>
        <p:nvSpPr>
          <p:cNvPr id="6921" name="Google Shape;6921;g6edfa80311_0_35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2" name="Google Shape;6922;g6edfa80311_0_35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21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213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45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228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2370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51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6"/>
        </a:solidFill>
        <a:effectLst/>
      </p:bgPr>
    </p:bg>
    <p:spTree>
      <p:nvGrpSpPr>
        <p:cNvPr id="1" name="Shape 2315"/>
        <p:cNvGrpSpPr/>
        <p:nvPr/>
      </p:nvGrpSpPr>
      <p:grpSpPr>
        <a:xfrm>
          <a:off x="0" y="0"/>
          <a:ext cx="0" cy="0"/>
          <a:chOff x="0" y="0"/>
          <a:chExt cx="0" cy="0"/>
        </a:xfrm>
      </p:grpSpPr>
      <p:sp>
        <p:nvSpPr>
          <p:cNvPr id="2316" name="Google Shape;2316;p16"/>
          <p:cNvSpPr txBox="1">
            <a:spLocks noGrp="1"/>
          </p:cNvSpPr>
          <p:nvPr>
            <p:ph type="body" idx="1"/>
          </p:nvPr>
        </p:nvSpPr>
        <p:spPr>
          <a:xfrm>
            <a:off x="4959850" y="1974400"/>
            <a:ext cx="3135900" cy="2417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chemeClr val="lt1"/>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317" name="Google Shape;2317;p16"/>
          <p:cNvSpPr txBox="1">
            <a:spLocks noGrp="1"/>
          </p:cNvSpPr>
          <p:nvPr>
            <p:ph type="title"/>
          </p:nvPr>
        </p:nvSpPr>
        <p:spPr>
          <a:xfrm>
            <a:off x="4959850" y="1183375"/>
            <a:ext cx="3135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_AND_BODY_1_1_1">
    <p:bg>
      <p:bgPr>
        <a:solidFill>
          <a:schemeClr val="accent6"/>
        </a:solidFill>
        <a:effectLst/>
      </p:bgPr>
    </p:bg>
    <p:spTree>
      <p:nvGrpSpPr>
        <p:cNvPr id="1" name="Shape 2318"/>
        <p:cNvGrpSpPr/>
        <p:nvPr/>
      </p:nvGrpSpPr>
      <p:grpSpPr>
        <a:xfrm>
          <a:off x="0" y="0"/>
          <a:ext cx="0" cy="0"/>
          <a:chOff x="0" y="0"/>
          <a:chExt cx="0" cy="0"/>
        </a:xfrm>
      </p:grpSpPr>
      <p:sp>
        <p:nvSpPr>
          <p:cNvPr id="2319" name="Google Shape;2319;p1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0" name="Google Shape;2320;p17"/>
          <p:cNvSpPr txBox="1">
            <a:spLocks noGrp="1"/>
          </p:cNvSpPr>
          <p:nvPr>
            <p:ph type="title" idx="2"/>
          </p:nvPr>
        </p:nvSpPr>
        <p:spPr>
          <a:xfrm>
            <a:off x="770594"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1" name="Google Shape;2321;p17"/>
          <p:cNvSpPr txBox="1">
            <a:spLocks noGrp="1"/>
          </p:cNvSpPr>
          <p:nvPr>
            <p:ph type="subTitle" idx="1"/>
          </p:nvPr>
        </p:nvSpPr>
        <p:spPr>
          <a:xfrm>
            <a:off x="770594" y="3529786"/>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2" name="Google Shape;2322;p17"/>
          <p:cNvSpPr txBox="1">
            <a:spLocks noGrp="1"/>
          </p:cNvSpPr>
          <p:nvPr>
            <p:ph type="title" idx="3"/>
          </p:nvPr>
        </p:nvSpPr>
        <p:spPr>
          <a:xfrm>
            <a:off x="3442651"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3" name="Google Shape;2323;p17"/>
          <p:cNvSpPr txBox="1">
            <a:spLocks noGrp="1"/>
          </p:cNvSpPr>
          <p:nvPr>
            <p:ph type="subTitle" idx="4"/>
          </p:nvPr>
        </p:nvSpPr>
        <p:spPr>
          <a:xfrm>
            <a:off x="3442651"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4" name="Google Shape;2324;p17"/>
          <p:cNvSpPr txBox="1">
            <a:spLocks noGrp="1"/>
          </p:cNvSpPr>
          <p:nvPr>
            <p:ph type="title" idx="5"/>
          </p:nvPr>
        </p:nvSpPr>
        <p:spPr>
          <a:xfrm>
            <a:off x="6114706"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5" name="Google Shape;2325;p17"/>
          <p:cNvSpPr txBox="1">
            <a:spLocks noGrp="1"/>
          </p:cNvSpPr>
          <p:nvPr>
            <p:ph type="subTitle" idx="6"/>
          </p:nvPr>
        </p:nvSpPr>
        <p:spPr>
          <a:xfrm>
            <a:off x="6114706"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1_1_1">
    <p:bg>
      <p:bgPr>
        <a:solidFill>
          <a:schemeClr val="accent6"/>
        </a:solidFill>
        <a:effectLst/>
      </p:bgPr>
    </p:bg>
    <p:spTree>
      <p:nvGrpSpPr>
        <p:cNvPr id="1" name="Shape 3006"/>
        <p:cNvGrpSpPr/>
        <p:nvPr/>
      </p:nvGrpSpPr>
      <p:grpSpPr>
        <a:xfrm>
          <a:off x="0" y="0"/>
          <a:ext cx="0" cy="0"/>
          <a:chOff x="0" y="0"/>
          <a:chExt cx="0" cy="0"/>
        </a:xfrm>
      </p:grpSpPr>
      <p:sp>
        <p:nvSpPr>
          <p:cNvPr id="3007" name="Google Shape;3007;p1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8" name="Google Shape;3008;p19"/>
          <p:cNvSpPr txBox="1">
            <a:spLocks noGrp="1"/>
          </p:cNvSpPr>
          <p:nvPr>
            <p:ph type="title" idx="2"/>
          </p:nvPr>
        </p:nvSpPr>
        <p:spPr>
          <a:xfrm>
            <a:off x="159817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09" name="Google Shape;3009;p19"/>
          <p:cNvSpPr txBox="1">
            <a:spLocks noGrp="1"/>
          </p:cNvSpPr>
          <p:nvPr>
            <p:ph type="subTitle" idx="1"/>
          </p:nvPr>
        </p:nvSpPr>
        <p:spPr>
          <a:xfrm>
            <a:off x="159817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0" name="Google Shape;3010;p19"/>
          <p:cNvSpPr txBox="1">
            <a:spLocks noGrp="1"/>
          </p:cNvSpPr>
          <p:nvPr>
            <p:ph type="title" idx="3"/>
          </p:nvPr>
        </p:nvSpPr>
        <p:spPr>
          <a:xfrm>
            <a:off x="159817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1" name="Google Shape;3011;p19"/>
          <p:cNvSpPr txBox="1">
            <a:spLocks noGrp="1"/>
          </p:cNvSpPr>
          <p:nvPr>
            <p:ph type="subTitle" idx="4"/>
          </p:nvPr>
        </p:nvSpPr>
        <p:spPr>
          <a:xfrm>
            <a:off x="159817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2" name="Google Shape;3012;p19"/>
          <p:cNvSpPr txBox="1">
            <a:spLocks noGrp="1"/>
          </p:cNvSpPr>
          <p:nvPr>
            <p:ph type="title" idx="5"/>
          </p:nvPr>
        </p:nvSpPr>
        <p:spPr>
          <a:xfrm>
            <a:off x="574422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3" name="Google Shape;3013;p19"/>
          <p:cNvSpPr txBox="1">
            <a:spLocks noGrp="1"/>
          </p:cNvSpPr>
          <p:nvPr>
            <p:ph type="subTitle" idx="6"/>
          </p:nvPr>
        </p:nvSpPr>
        <p:spPr>
          <a:xfrm>
            <a:off x="574422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4" name="Google Shape;3014;p19"/>
          <p:cNvSpPr txBox="1">
            <a:spLocks noGrp="1"/>
          </p:cNvSpPr>
          <p:nvPr>
            <p:ph type="title" idx="7"/>
          </p:nvPr>
        </p:nvSpPr>
        <p:spPr>
          <a:xfrm>
            <a:off x="574422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5" name="Google Shape;3015;p19"/>
          <p:cNvSpPr txBox="1">
            <a:spLocks noGrp="1"/>
          </p:cNvSpPr>
          <p:nvPr>
            <p:ph type="subTitle" idx="8"/>
          </p:nvPr>
        </p:nvSpPr>
        <p:spPr>
          <a:xfrm>
            <a:off x="574422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TITLE_AND_BODY_1_1_2">
    <p:bg>
      <p:bgPr>
        <a:solidFill>
          <a:schemeClr val="accent6"/>
        </a:solidFill>
        <a:effectLst/>
      </p:bgPr>
    </p:bg>
    <p:spTree>
      <p:nvGrpSpPr>
        <p:cNvPr id="1" name="Shape 3409"/>
        <p:cNvGrpSpPr/>
        <p:nvPr/>
      </p:nvGrpSpPr>
      <p:grpSpPr>
        <a:xfrm>
          <a:off x="0" y="0"/>
          <a:ext cx="0" cy="0"/>
          <a:chOff x="0" y="0"/>
          <a:chExt cx="0" cy="0"/>
        </a:xfrm>
      </p:grpSpPr>
      <p:sp>
        <p:nvSpPr>
          <p:cNvPr id="3410" name="Google Shape;3410;p2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1" name="Google Shape;3411;p21"/>
          <p:cNvSpPr txBox="1">
            <a:spLocks noGrp="1"/>
          </p:cNvSpPr>
          <p:nvPr>
            <p:ph type="title" idx="2"/>
          </p:nvPr>
        </p:nvSpPr>
        <p:spPr>
          <a:xfrm>
            <a:off x="8175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2" name="Google Shape;3412;p21"/>
          <p:cNvSpPr txBox="1">
            <a:spLocks noGrp="1"/>
          </p:cNvSpPr>
          <p:nvPr>
            <p:ph type="subTitle" idx="1"/>
          </p:nvPr>
        </p:nvSpPr>
        <p:spPr>
          <a:xfrm>
            <a:off x="8175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3" name="Google Shape;3413;p21"/>
          <p:cNvSpPr txBox="1">
            <a:spLocks noGrp="1"/>
          </p:cNvSpPr>
          <p:nvPr>
            <p:ph type="title" idx="3"/>
          </p:nvPr>
        </p:nvSpPr>
        <p:spPr>
          <a:xfrm>
            <a:off x="34099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4" name="Google Shape;3414;p21"/>
          <p:cNvSpPr txBox="1">
            <a:spLocks noGrp="1"/>
          </p:cNvSpPr>
          <p:nvPr>
            <p:ph type="subTitle" idx="4"/>
          </p:nvPr>
        </p:nvSpPr>
        <p:spPr>
          <a:xfrm>
            <a:off x="34099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5" name="Google Shape;3415;p21"/>
          <p:cNvSpPr txBox="1">
            <a:spLocks noGrp="1"/>
          </p:cNvSpPr>
          <p:nvPr>
            <p:ph type="title" idx="5"/>
          </p:nvPr>
        </p:nvSpPr>
        <p:spPr>
          <a:xfrm>
            <a:off x="60023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6" name="Google Shape;3416;p21"/>
          <p:cNvSpPr txBox="1">
            <a:spLocks noGrp="1"/>
          </p:cNvSpPr>
          <p:nvPr>
            <p:ph type="subTitle" idx="6"/>
          </p:nvPr>
        </p:nvSpPr>
        <p:spPr>
          <a:xfrm>
            <a:off x="60023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7" name="Google Shape;3417;p21"/>
          <p:cNvSpPr txBox="1">
            <a:spLocks noGrp="1"/>
          </p:cNvSpPr>
          <p:nvPr>
            <p:ph type="title" idx="7"/>
          </p:nvPr>
        </p:nvSpPr>
        <p:spPr>
          <a:xfrm>
            <a:off x="8175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8" name="Google Shape;3418;p21"/>
          <p:cNvSpPr txBox="1">
            <a:spLocks noGrp="1"/>
          </p:cNvSpPr>
          <p:nvPr>
            <p:ph type="subTitle" idx="8"/>
          </p:nvPr>
        </p:nvSpPr>
        <p:spPr>
          <a:xfrm>
            <a:off x="8175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9" name="Google Shape;3419;p21"/>
          <p:cNvSpPr txBox="1">
            <a:spLocks noGrp="1"/>
          </p:cNvSpPr>
          <p:nvPr>
            <p:ph type="title" idx="9"/>
          </p:nvPr>
        </p:nvSpPr>
        <p:spPr>
          <a:xfrm>
            <a:off x="34099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0" name="Google Shape;3420;p21"/>
          <p:cNvSpPr txBox="1">
            <a:spLocks noGrp="1"/>
          </p:cNvSpPr>
          <p:nvPr>
            <p:ph type="subTitle" idx="13"/>
          </p:nvPr>
        </p:nvSpPr>
        <p:spPr>
          <a:xfrm>
            <a:off x="34099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21" name="Google Shape;3421;p21"/>
          <p:cNvSpPr txBox="1">
            <a:spLocks noGrp="1"/>
          </p:cNvSpPr>
          <p:nvPr>
            <p:ph type="title" idx="14"/>
          </p:nvPr>
        </p:nvSpPr>
        <p:spPr>
          <a:xfrm>
            <a:off x="60023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2" name="Google Shape;3422;p21"/>
          <p:cNvSpPr txBox="1">
            <a:spLocks noGrp="1"/>
          </p:cNvSpPr>
          <p:nvPr>
            <p:ph type="subTitle" idx="15"/>
          </p:nvPr>
        </p:nvSpPr>
        <p:spPr>
          <a:xfrm>
            <a:off x="60023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30"/>
        <p:cNvGrpSpPr/>
        <p:nvPr/>
      </p:nvGrpSpPr>
      <p:grpSpPr>
        <a:xfrm>
          <a:off x="0" y="0"/>
          <a:ext cx="0" cy="0"/>
          <a:chOff x="0" y="0"/>
          <a:chExt cx="0" cy="0"/>
        </a:xfrm>
      </p:grpSpPr>
      <p:sp>
        <p:nvSpPr>
          <p:cNvPr id="731" name="Google Shape;731;p4"/>
          <p:cNvSpPr txBox="1">
            <a:spLocks noGrp="1"/>
          </p:cNvSpPr>
          <p:nvPr>
            <p:ph type="body" idx="1"/>
          </p:nvPr>
        </p:nvSpPr>
        <p:spPr>
          <a:xfrm>
            <a:off x="778900" y="1013975"/>
            <a:ext cx="7072500" cy="35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2" name="Google Shape;732;p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2738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chemeClr val="lt1"/>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3"/>
        <p:cNvGrpSpPr/>
        <p:nvPr/>
      </p:nvGrpSpPr>
      <p:grpSpPr>
        <a:xfrm>
          <a:off x="0" y="0"/>
          <a:ext cx="0" cy="0"/>
          <a:chOff x="0" y="0"/>
          <a:chExt cx="0" cy="0"/>
        </a:xfrm>
      </p:grpSpPr>
      <p:sp>
        <p:nvSpPr>
          <p:cNvPr id="1864" name="Google Shape;1864;p9"/>
          <p:cNvSpPr txBox="1">
            <a:spLocks noGrp="1"/>
          </p:cNvSpPr>
          <p:nvPr>
            <p:ph type="subTitle" idx="1"/>
          </p:nvPr>
        </p:nvSpPr>
        <p:spPr>
          <a:xfrm>
            <a:off x="4090675" y="633550"/>
            <a:ext cx="3101700" cy="123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Orbitron"/>
              <a:buNone/>
              <a:defRPr sz="1600" b="1">
                <a:latin typeface="Orbitron"/>
                <a:ea typeface="Orbitron"/>
                <a:cs typeface="Orbitron"/>
                <a:sym typeface="Orbitron"/>
              </a:defRPr>
            </a:lvl1pPr>
            <a:lvl2pPr lvl="1" rtl="0">
              <a:lnSpc>
                <a:spcPct val="100000"/>
              </a:lnSpc>
              <a:spcBef>
                <a:spcPts val="0"/>
              </a:spcBef>
              <a:spcAft>
                <a:spcPts val="0"/>
              </a:spcAft>
              <a:buSzPts val="1600"/>
              <a:buFont typeface="Orbitron"/>
              <a:buNone/>
              <a:defRPr sz="1600" b="1">
                <a:latin typeface="Orbitron"/>
                <a:ea typeface="Orbitron"/>
                <a:cs typeface="Orbitron"/>
                <a:sym typeface="Orbitron"/>
              </a:defRPr>
            </a:lvl2pPr>
            <a:lvl3pPr lvl="2" rtl="0">
              <a:lnSpc>
                <a:spcPct val="100000"/>
              </a:lnSpc>
              <a:spcBef>
                <a:spcPts val="0"/>
              </a:spcBef>
              <a:spcAft>
                <a:spcPts val="0"/>
              </a:spcAft>
              <a:buSzPts val="1600"/>
              <a:buFont typeface="Orbitron"/>
              <a:buNone/>
              <a:defRPr sz="1600" b="1">
                <a:latin typeface="Orbitron"/>
                <a:ea typeface="Orbitron"/>
                <a:cs typeface="Orbitron"/>
                <a:sym typeface="Orbitron"/>
              </a:defRPr>
            </a:lvl3pPr>
            <a:lvl4pPr lvl="3" rtl="0">
              <a:lnSpc>
                <a:spcPct val="100000"/>
              </a:lnSpc>
              <a:spcBef>
                <a:spcPts val="0"/>
              </a:spcBef>
              <a:spcAft>
                <a:spcPts val="0"/>
              </a:spcAft>
              <a:buSzPts val="1600"/>
              <a:buFont typeface="Orbitron"/>
              <a:buNone/>
              <a:defRPr sz="1600" b="1">
                <a:latin typeface="Orbitron"/>
                <a:ea typeface="Orbitron"/>
                <a:cs typeface="Orbitron"/>
                <a:sym typeface="Orbitron"/>
              </a:defRPr>
            </a:lvl4pPr>
            <a:lvl5pPr lvl="4" rtl="0">
              <a:lnSpc>
                <a:spcPct val="100000"/>
              </a:lnSpc>
              <a:spcBef>
                <a:spcPts val="0"/>
              </a:spcBef>
              <a:spcAft>
                <a:spcPts val="0"/>
              </a:spcAft>
              <a:buSzPts val="1600"/>
              <a:buFont typeface="Orbitron"/>
              <a:buNone/>
              <a:defRPr sz="1600" b="1">
                <a:latin typeface="Orbitron"/>
                <a:ea typeface="Orbitron"/>
                <a:cs typeface="Orbitron"/>
                <a:sym typeface="Orbitron"/>
              </a:defRPr>
            </a:lvl5pPr>
            <a:lvl6pPr lvl="5" rtl="0">
              <a:lnSpc>
                <a:spcPct val="100000"/>
              </a:lnSpc>
              <a:spcBef>
                <a:spcPts val="0"/>
              </a:spcBef>
              <a:spcAft>
                <a:spcPts val="0"/>
              </a:spcAft>
              <a:buSzPts val="1600"/>
              <a:buFont typeface="Orbitron"/>
              <a:buNone/>
              <a:defRPr sz="1600" b="1">
                <a:latin typeface="Orbitron"/>
                <a:ea typeface="Orbitron"/>
                <a:cs typeface="Orbitron"/>
                <a:sym typeface="Orbitron"/>
              </a:defRPr>
            </a:lvl6pPr>
            <a:lvl7pPr lvl="6" rtl="0">
              <a:lnSpc>
                <a:spcPct val="100000"/>
              </a:lnSpc>
              <a:spcBef>
                <a:spcPts val="0"/>
              </a:spcBef>
              <a:spcAft>
                <a:spcPts val="0"/>
              </a:spcAft>
              <a:buSzPts val="1600"/>
              <a:buFont typeface="Orbitron"/>
              <a:buNone/>
              <a:defRPr sz="1600" b="1">
                <a:latin typeface="Orbitron"/>
                <a:ea typeface="Orbitron"/>
                <a:cs typeface="Orbitron"/>
                <a:sym typeface="Orbitron"/>
              </a:defRPr>
            </a:lvl7pPr>
            <a:lvl8pPr lvl="7" rtl="0">
              <a:lnSpc>
                <a:spcPct val="100000"/>
              </a:lnSpc>
              <a:spcBef>
                <a:spcPts val="0"/>
              </a:spcBef>
              <a:spcAft>
                <a:spcPts val="0"/>
              </a:spcAft>
              <a:buSzPts val="1600"/>
              <a:buFont typeface="Orbitron"/>
              <a:buNone/>
              <a:defRPr sz="1600" b="1">
                <a:latin typeface="Orbitron"/>
                <a:ea typeface="Orbitron"/>
                <a:cs typeface="Orbitron"/>
                <a:sym typeface="Orbitron"/>
              </a:defRPr>
            </a:lvl8pPr>
            <a:lvl9pPr lvl="8" rtl="0">
              <a:lnSpc>
                <a:spcPct val="100000"/>
              </a:lnSpc>
              <a:spcBef>
                <a:spcPts val="0"/>
              </a:spcBef>
              <a:spcAft>
                <a:spcPts val="0"/>
              </a:spcAft>
              <a:buSzPts val="1600"/>
              <a:buFont typeface="Orbitron"/>
              <a:buNone/>
              <a:defRPr sz="1600" b="1">
                <a:latin typeface="Orbitron"/>
                <a:ea typeface="Orbitron"/>
                <a:cs typeface="Orbitron"/>
                <a:sym typeface="Orbitron"/>
              </a:defRPr>
            </a:lvl9pPr>
          </a:lstStyle>
          <a:p>
            <a:endParaRPr/>
          </a:p>
        </p:txBody>
      </p:sp>
      <p:sp>
        <p:nvSpPr>
          <p:cNvPr id="1865" name="Google Shape;1865;p9"/>
          <p:cNvSpPr txBox="1">
            <a:spLocks noGrp="1"/>
          </p:cNvSpPr>
          <p:nvPr>
            <p:ph type="body" idx="2"/>
          </p:nvPr>
        </p:nvSpPr>
        <p:spPr>
          <a:xfrm>
            <a:off x="4090675" y="1964600"/>
            <a:ext cx="4291200" cy="25503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000"/>
              </a:spcBef>
              <a:spcAft>
                <a:spcPts val="0"/>
              </a:spcAft>
              <a:buSzPts val="1400"/>
              <a:buChar char="○"/>
              <a:defRPr sz="1600"/>
            </a:lvl2pPr>
            <a:lvl3pPr marL="1371600" lvl="2" indent="-317500" rtl="0">
              <a:spcBef>
                <a:spcPts val="1600"/>
              </a:spcBef>
              <a:spcAft>
                <a:spcPts val="0"/>
              </a:spcAft>
              <a:buSzPts val="1400"/>
              <a:buChar char="■"/>
              <a:defRPr sz="1600"/>
            </a:lvl3pPr>
            <a:lvl4pPr marL="1828800" lvl="3" indent="-317500" rtl="0">
              <a:spcBef>
                <a:spcPts val="1600"/>
              </a:spcBef>
              <a:spcAft>
                <a:spcPts val="0"/>
              </a:spcAft>
              <a:buSzPts val="1400"/>
              <a:buChar char="●"/>
              <a:defRPr sz="1600"/>
            </a:lvl4pPr>
            <a:lvl5pPr marL="2286000" lvl="4" indent="-317500" rtl="0">
              <a:spcBef>
                <a:spcPts val="1600"/>
              </a:spcBef>
              <a:spcAft>
                <a:spcPts val="0"/>
              </a:spcAft>
              <a:buSzPts val="1400"/>
              <a:buChar char="○"/>
              <a:defRPr sz="1600"/>
            </a:lvl5pPr>
            <a:lvl6pPr marL="2743200" lvl="5" indent="-317500" rtl="0">
              <a:spcBef>
                <a:spcPts val="1600"/>
              </a:spcBef>
              <a:spcAft>
                <a:spcPts val="0"/>
              </a:spcAft>
              <a:buSzPts val="1400"/>
              <a:buChar char="■"/>
              <a:defRPr sz="1600"/>
            </a:lvl6pPr>
            <a:lvl7pPr marL="3200400" lvl="6" indent="-317500" rtl="0">
              <a:spcBef>
                <a:spcPts val="1600"/>
              </a:spcBef>
              <a:spcAft>
                <a:spcPts val="0"/>
              </a:spcAft>
              <a:buSzPts val="1400"/>
              <a:buChar char="●"/>
              <a:defRPr sz="1600"/>
            </a:lvl7pPr>
            <a:lvl8pPr marL="3657600" lvl="7" indent="-317500" rtl="0">
              <a:spcBef>
                <a:spcPts val="1600"/>
              </a:spcBef>
              <a:spcAft>
                <a:spcPts val="0"/>
              </a:spcAft>
              <a:buSzPts val="1400"/>
              <a:buChar char="○"/>
              <a:defRPr sz="1600"/>
            </a:lvl8pPr>
            <a:lvl9pPr marL="4114800" lvl="8" indent="-317500" rtl="0">
              <a:spcBef>
                <a:spcPts val="1600"/>
              </a:spcBef>
              <a:spcAft>
                <a:spcPts val="1600"/>
              </a:spcAft>
              <a:buSzPts val="1400"/>
              <a:buChar char="■"/>
              <a:defRPr sz="1600"/>
            </a:lvl9pPr>
          </a:lstStyle>
          <a:p>
            <a:endParaRPr/>
          </a:p>
        </p:txBody>
      </p:sp>
      <p:sp>
        <p:nvSpPr>
          <p:cNvPr id="1866" name="Google Shape;1866;p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67" name="Google Shape;1867;p9"/>
          <p:cNvGrpSpPr/>
          <p:nvPr/>
        </p:nvGrpSpPr>
        <p:grpSpPr>
          <a:xfrm>
            <a:off x="0" y="4025575"/>
            <a:ext cx="3271200" cy="1302100"/>
            <a:chOff x="0" y="4025575"/>
            <a:chExt cx="3271200" cy="1302100"/>
          </a:xfrm>
        </p:grpSpPr>
        <p:sp>
          <p:nvSpPr>
            <p:cNvPr id="1868" name="Google Shape;1868;p9"/>
            <p:cNvSpPr/>
            <p:nvPr/>
          </p:nvSpPr>
          <p:spPr>
            <a:xfrm>
              <a:off x="0" y="4025575"/>
              <a:ext cx="32712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
            <p:cNvSpPr/>
            <p:nvPr/>
          </p:nvSpPr>
          <p:spPr>
            <a:xfrm>
              <a:off x="0" y="4598775"/>
              <a:ext cx="32712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
            <p:cNvSpPr/>
            <p:nvPr/>
          </p:nvSpPr>
          <p:spPr>
            <a:xfrm>
              <a:off x="0" y="4760675"/>
              <a:ext cx="32712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9"/>
          <p:cNvGrpSpPr/>
          <p:nvPr/>
        </p:nvGrpSpPr>
        <p:grpSpPr>
          <a:xfrm>
            <a:off x="1180687" y="1797419"/>
            <a:ext cx="925262" cy="2313176"/>
            <a:chOff x="2761775" y="238125"/>
            <a:chExt cx="2094300" cy="5235800"/>
          </a:xfrm>
        </p:grpSpPr>
        <p:sp>
          <p:nvSpPr>
            <p:cNvPr id="1872" name="Google Shape;1872;p9"/>
            <p:cNvSpPr/>
            <p:nvPr/>
          </p:nvSpPr>
          <p:spPr>
            <a:xfrm>
              <a:off x="4018325" y="4845575"/>
              <a:ext cx="209425" cy="418875"/>
            </a:xfrm>
            <a:custGeom>
              <a:avLst/>
              <a:gdLst/>
              <a:ahLst/>
              <a:cxnLst/>
              <a:rect l="l" t="t" r="r" b="b"/>
              <a:pathLst>
                <a:path w="8377" h="16755" extrusionOk="0">
                  <a:moveTo>
                    <a:pt x="1" y="0"/>
                  </a:moveTo>
                  <a:lnTo>
                    <a:pt x="1" y="16755"/>
                  </a:lnTo>
                  <a:lnTo>
                    <a:pt x="8376" y="16755"/>
                  </a:lnTo>
                  <a:lnTo>
                    <a:pt x="837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
            <p:cNvSpPr/>
            <p:nvPr/>
          </p:nvSpPr>
          <p:spPr>
            <a:xfrm>
              <a:off x="3390000" y="4845575"/>
              <a:ext cx="209500" cy="418875"/>
            </a:xfrm>
            <a:custGeom>
              <a:avLst/>
              <a:gdLst/>
              <a:ahLst/>
              <a:cxnLst/>
              <a:rect l="l" t="t" r="r" b="b"/>
              <a:pathLst>
                <a:path w="8380" h="16755" extrusionOk="0">
                  <a:moveTo>
                    <a:pt x="0" y="0"/>
                  </a:moveTo>
                  <a:lnTo>
                    <a:pt x="0" y="16755"/>
                  </a:lnTo>
                  <a:lnTo>
                    <a:pt x="8380" y="16755"/>
                  </a:lnTo>
                  <a:lnTo>
                    <a:pt x="838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
            <p:cNvSpPr/>
            <p:nvPr/>
          </p:nvSpPr>
          <p:spPr>
            <a:xfrm>
              <a:off x="2761775" y="866450"/>
              <a:ext cx="2094300" cy="1675475"/>
            </a:xfrm>
            <a:custGeom>
              <a:avLst/>
              <a:gdLst/>
              <a:ahLst/>
              <a:cxnLst/>
              <a:rect l="l" t="t" r="r" b="b"/>
              <a:pathLst>
                <a:path w="83772" h="67019" extrusionOk="0">
                  <a:moveTo>
                    <a:pt x="33509" y="16755"/>
                  </a:moveTo>
                  <a:lnTo>
                    <a:pt x="33509" y="25130"/>
                  </a:lnTo>
                  <a:lnTo>
                    <a:pt x="25133" y="25130"/>
                  </a:lnTo>
                  <a:lnTo>
                    <a:pt x="25133" y="16755"/>
                  </a:lnTo>
                  <a:close/>
                  <a:moveTo>
                    <a:pt x="58642" y="16755"/>
                  </a:moveTo>
                  <a:lnTo>
                    <a:pt x="58642" y="25130"/>
                  </a:lnTo>
                  <a:lnTo>
                    <a:pt x="50263" y="25130"/>
                  </a:lnTo>
                  <a:lnTo>
                    <a:pt x="50263" y="16755"/>
                  </a:lnTo>
                  <a:close/>
                  <a:moveTo>
                    <a:pt x="50263" y="33509"/>
                  </a:moveTo>
                  <a:lnTo>
                    <a:pt x="50263" y="41885"/>
                  </a:lnTo>
                  <a:lnTo>
                    <a:pt x="33509" y="41885"/>
                  </a:lnTo>
                  <a:lnTo>
                    <a:pt x="33509" y="33509"/>
                  </a:lnTo>
                  <a:close/>
                  <a:moveTo>
                    <a:pt x="58642" y="1"/>
                  </a:moveTo>
                  <a:lnTo>
                    <a:pt x="58642" y="8376"/>
                  </a:lnTo>
                  <a:lnTo>
                    <a:pt x="8379" y="8376"/>
                  </a:lnTo>
                  <a:lnTo>
                    <a:pt x="8379" y="16755"/>
                  </a:lnTo>
                  <a:lnTo>
                    <a:pt x="0" y="16755"/>
                  </a:lnTo>
                  <a:lnTo>
                    <a:pt x="0" y="25130"/>
                  </a:lnTo>
                  <a:lnTo>
                    <a:pt x="8379" y="25130"/>
                  </a:lnTo>
                  <a:lnTo>
                    <a:pt x="8379" y="50264"/>
                  </a:lnTo>
                  <a:lnTo>
                    <a:pt x="33509" y="50264"/>
                  </a:lnTo>
                  <a:lnTo>
                    <a:pt x="33509" y="67018"/>
                  </a:lnTo>
                  <a:lnTo>
                    <a:pt x="50263" y="67018"/>
                  </a:lnTo>
                  <a:lnTo>
                    <a:pt x="50263" y="50264"/>
                  </a:lnTo>
                  <a:lnTo>
                    <a:pt x="75396" y="50264"/>
                  </a:lnTo>
                  <a:lnTo>
                    <a:pt x="75396" y="25130"/>
                  </a:lnTo>
                  <a:lnTo>
                    <a:pt x="83771" y="25130"/>
                  </a:lnTo>
                  <a:lnTo>
                    <a:pt x="83771" y="16755"/>
                  </a:lnTo>
                  <a:lnTo>
                    <a:pt x="75396" y="16755"/>
                  </a:lnTo>
                  <a:lnTo>
                    <a:pt x="75396" y="8376"/>
                  </a:lnTo>
                  <a:lnTo>
                    <a:pt x="67017" y="8376"/>
                  </a:lnTo>
                  <a:lnTo>
                    <a:pt x="6701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9"/>
            <p:cNvSpPr/>
            <p:nvPr/>
          </p:nvSpPr>
          <p:spPr>
            <a:xfrm>
              <a:off x="2971250" y="2332400"/>
              <a:ext cx="1675450" cy="1466100"/>
            </a:xfrm>
            <a:custGeom>
              <a:avLst/>
              <a:gdLst/>
              <a:ahLst/>
              <a:cxnLst/>
              <a:rect l="l" t="t" r="r" b="b"/>
              <a:pathLst>
                <a:path w="67018" h="58644" extrusionOk="0">
                  <a:moveTo>
                    <a:pt x="0" y="1"/>
                  </a:moveTo>
                  <a:lnTo>
                    <a:pt x="0" y="16755"/>
                  </a:lnTo>
                  <a:lnTo>
                    <a:pt x="8375" y="16755"/>
                  </a:lnTo>
                  <a:lnTo>
                    <a:pt x="8375" y="58643"/>
                  </a:lnTo>
                  <a:lnTo>
                    <a:pt x="58638" y="58643"/>
                  </a:lnTo>
                  <a:lnTo>
                    <a:pt x="58638" y="16755"/>
                  </a:lnTo>
                  <a:lnTo>
                    <a:pt x="67017" y="16755"/>
                  </a:lnTo>
                  <a:lnTo>
                    <a:pt x="67017" y="1"/>
                  </a:lnTo>
                  <a:lnTo>
                    <a:pt x="41884" y="1"/>
                  </a:lnTo>
                  <a:lnTo>
                    <a:pt x="41884" y="8380"/>
                  </a:lnTo>
                  <a:lnTo>
                    <a:pt x="25130" y="8380"/>
                  </a:lnTo>
                  <a:lnTo>
                    <a:pt x="2513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
            <p:cNvSpPr/>
            <p:nvPr/>
          </p:nvSpPr>
          <p:spPr>
            <a:xfrm>
              <a:off x="4018325" y="1285300"/>
              <a:ext cx="209425" cy="209425"/>
            </a:xfrm>
            <a:custGeom>
              <a:avLst/>
              <a:gdLst/>
              <a:ahLst/>
              <a:cxnLst/>
              <a:rect l="l" t="t" r="r" b="b"/>
              <a:pathLst>
                <a:path w="8377" h="8377" extrusionOk="0">
                  <a:moveTo>
                    <a:pt x="1" y="1"/>
                  </a:moveTo>
                  <a:lnTo>
                    <a:pt x="1" y="8376"/>
                  </a:lnTo>
                  <a:lnTo>
                    <a:pt x="8376" y="8376"/>
                  </a:lnTo>
                  <a:lnTo>
                    <a:pt x="83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9"/>
            <p:cNvSpPr/>
            <p:nvPr/>
          </p:nvSpPr>
          <p:spPr>
            <a:xfrm>
              <a:off x="3390000" y="1285300"/>
              <a:ext cx="209500" cy="209425"/>
            </a:xfrm>
            <a:custGeom>
              <a:avLst/>
              <a:gdLst/>
              <a:ahLst/>
              <a:cxnLst/>
              <a:rect l="l" t="t" r="r" b="b"/>
              <a:pathLst>
                <a:path w="8380" h="8377" extrusionOk="0">
                  <a:moveTo>
                    <a:pt x="0" y="1"/>
                  </a:moveTo>
                  <a:lnTo>
                    <a:pt x="0" y="8376"/>
                  </a:lnTo>
                  <a:lnTo>
                    <a:pt x="8380" y="8376"/>
                  </a:lnTo>
                  <a:lnTo>
                    <a:pt x="83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9"/>
            <p:cNvSpPr/>
            <p:nvPr/>
          </p:nvSpPr>
          <p:spPr>
            <a:xfrm>
              <a:off x="3599475" y="1704075"/>
              <a:ext cx="418875" cy="209500"/>
            </a:xfrm>
            <a:custGeom>
              <a:avLst/>
              <a:gdLst/>
              <a:ahLst/>
              <a:cxnLst/>
              <a:rect l="l" t="t" r="r" b="b"/>
              <a:pathLst>
                <a:path w="16755" h="8380" extrusionOk="0">
                  <a:moveTo>
                    <a:pt x="1" y="0"/>
                  </a:moveTo>
                  <a:lnTo>
                    <a:pt x="1" y="8380"/>
                  </a:lnTo>
                  <a:lnTo>
                    <a:pt x="16755" y="8380"/>
                  </a:lnTo>
                  <a:lnTo>
                    <a:pt x="1675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9"/>
            <p:cNvSpPr/>
            <p:nvPr/>
          </p:nvSpPr>
          <p:spPr>
            <a:xfrm>
              <a:off x="4437200" y="2751275"/>
              <a:ext cx="209500" cy="1466075"/>
            </a:xfrm>
            <a:custGeom>
              <a:avLst/>
              <a:gdLst/>
              <a:ahLst/>
              <a:cxnLst/>
              <a:rect l="l" t="t" r="r" b="b"/>
              <a:pathLst>
                <a:path w="8380" h="58643" extrusionOk="0">
                  <a:moveTo>
                    <a:pt x="0" y="0"/>
                  </a:moveTo>
                  <a:lnTo>
                    <a:pt x="0" y="41888"/>
                  </a:lnTo>
                  <a:lnTo>
                    <a:pt x="0" y="50264"/>
                  </a:lnTo>
                  <a:lnTo>
                    <a:pt x="0" y="58643"/>
                  </a:lnTo>
                  <a:lnTo>
                    <a:pt x="8379" y="58643"/>
                  </a:lnTo>
                  <a:lnTo>
                    <a:pt x="83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9"/>
            <p:cNvSpPr/>
            <p:nvPr/>
          </p:nvSpPr>
          <p:spPr>
            <a:xfrm>
              <a:off x="2971250" y="2751275"/>
              <a:ext cx="209400" cy="1466075"/>
            </a:xfrm>
            <a:custGeom>
              <a:avLst/>
              <a:gdLst/>
              <a:ahLst/>
              <a:cxnLst/>
              <a:rect l="l" t="t" r="r" b="b"/>
              <a:pathLst>
                <a:path w="8376" h="58643" extrusionOk="0">
                  <a:moveTo>
                    <a:pt x="0" y="0"/>
                  </a:moveTo>
                  <a:lnTo>
                    <a:pt x="0" y="58643"/>
                  </a:lnTo>
                  <a:lnTo>
                    <a:pt x="8375" y="58643"/>
                  </a:lnTo>
                  <a:lnTo>
                    <a:pt x="8375" y="50264"/>
                  </a:lnTo>
                  <a:lnTo>
                    <a:pt x="8375" y="41888"/>
                  </a:lnTo>
                  <a:lnTo>
                    <a:pt x="837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
            <p:cNvSpPr/>
            <p:nvPr/>
          </p:nvSpPr>
          <p:spPr>
            <a:xfrm>
              <a:off x="4018325" y="5264425"/>
              <a:ext cx="418900" cy="209500"/>
            </a:xfrm>
            <a:custGeom>
              <a:avLst/>
              <a:gdLst/>
              <a:ahLst/>
              <a:cxnLst/>
              <a:rect l="l" t="t" r="r" b="b"/>
              <a:pathLst>
                <a:path w="16756" h="8380" extrusionOk="0">
                  <a:moveTo>
                    <a:pt x="1" y="1"/>
                  </a:moveTo>
                  <a:lnTo>
                    <a:pt x="1" y="8380"/>
                  </a:lnTo>
                  <a:lnTo>
                    <a:pt x="16755" y="8380"/>
                  </a:lnTo>
                  <a:lnTo>
                    <a:pt x="167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
            <p:cNvSpPr/>
            <p:nvPr/>
          </p:nvSpPr>
          <p:spPr>
            <a:xfrm>
              <a:off x="3180625" y="5264425"/>
              <a:ext cx="418875" cy="209500"/>
            </a:xfrm>
            <a:custGeom>
              <a:avLst/>
              <a:gdLst/>
              <a:ahLst/>
              <a:cxnLst/>
              <a:rect l="l" t="t" r="r" b="b"/>
              <a:pathLst>
                <a:path w="16755" h="8380" extrusionOk="0">
                  <a:moveTo>
                    <a:pt x="0" y="1"/>
                  </a:moveTo>
                  <a:lnTo>
                    <a:pt x="0" y="8380"/>
                  </a:lnTo>
                  <a:lnTo>
                    <a:pt x="16755" y="8380"/>
                  </a:lnTo>
                  <a:lnTo>
                    <a:pt x="167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
            <p:cNvSpPr/>
            <p:nvPr/>
          </p:nvSpPr>
          <p:spPr>
            <a:xfrm>
              <a:off x="2761775" y="238125"/>
              <a:ext cx="2094300" cy="1047200"/>
            </a:xfrm>
            <a:custGeom>
              <a:avLst/>
              <a:gdLst/>
              <a:ahLst/>
              <a:cxnLst/>
              <a:rect l="l" t="t" r="r" b="b"/>
              <a:pathLst>
                <a:path w="83772" h="41888" extrusionOk="0">
                  <a:moveTo>
                    <a:pt x="16754" y="0"/>
                  </a:moveTo>
                  <a:lnTo>
                    <a:pt x="16754" y="8379"/>
                  </a:lnTo>
                  <a:lnTo>
                    <a:pt x="8379" y="8379"/>
                  </a:lnTo>
                  <a:lnTo>
                    <a:pt x="8379" y="16754"/>
                  </a:lnTo>
                  <a:lnTo>
                    <a:pt x="0" y="16754"/>
                  </a:lnTo>
                  <a:lnTo>
                    <a:pt x="0" y="25134"/>
                  </a:lnTo>
                  <a:lnTo>
                    <a:pt x="0" y="33509"/>
                  </a:lnTo>
                  <a:lnTo>
                    <a:pt x="0" y="41888"/>
                  </a:lnTo>
                  <a:lnTo>
                    <a:pt x="8379" y="41888"/>
                  </a:lnTo>
                  <a:lnTo>
                    <a:pt x="8379" y="33509"/>
                  </a:lnTo>
                  <a:lnTo>
                    <a:pt x="58642" y="33509"/>
                  </a:lnTo>
                  <a:lnTo>
                    <a:pt x="58642" y="25134"/>
                  </a:lnTo>
                  <a:lnTo>
                    <a:pt x="67017" y="25134"/>
                  </a:lnTo>
                  <a:lnTo>
                    <a:pt x="67017" y="33509"/>
                  </a:lnTo>
                  <a:lnTo>
                    <a:pt x="75396" y="33509"/>
                  </a:lnTo>
                  <a:lnTo>
                    <a:pt x="75396" y="41888"/>
                  </a:lnTo>
                  <a:lnTo>
                    <a:pt x="83771" y="41888"/>
                  </a:lnTo>
                  <a:lnTo>
                    <a:pt x="83771" y="33509"/>
                  </a:lnTo>
                  <a:lnTo>
                    <a:pt x="83771" y="25134"/>
                  </a:lnTo>
                  <a:lnTo>
                    <a:pt x="83771" y="16754"/>
                  </a:lnTo>
                  <a:lnTo>
                    <a:pt x="75396" y="16754"/>
                  </a:lnTo>
                  <a:lnTo>
                    <a:pt x="75396" y="8379"/>
                  </a:lnTo>
                  <a:lnTo>
                    <a:pt x="67017" y="8379"/>
                  </a:lnTo>
                  <a:lnTo>
                    <a:pt x="6701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9"/>
            <p:cNvSpPr/>
            <p:nvPr/>
          </p:nvSpPr>
          <p:spPr>
            <a:xfrm>
              <a:off x="3180625" y="3798475"/>
              <a:ext cx="1256600" cy="1047125"/>
            </a:xfrm>
            <a:custGeom>
              <a:avLst/>
              <a:gdLst/>
              <a:ahLst/>
              <a:cxnLst/>
              <a:rect l="l" t="t" r="r" b="b"/>
              <a:pathLst>
                <a:path w="50264" h="41885" extrusionOk="0">
                  <a:moveTo>
                    <a:pt x="0" y="0"/>
                  </a:moveTo>
                  <a:lnTo>
                    <a:pt x="0" y="8376"/>
                  </a:lnTo>
                  <a:lnTo>
                    <a:pt x="0" y="16755"/>
                  </a:lnTo>
                  <a:lnTo>
                    <a:pt x="0" y="41884"/>
                  </a:lnTo>
                  <a:lnTo>
                    <a:pt x="16755" y="41884"/>
                  </a:lnTo>
                  <a:lnTo>
                    <a:pt x="16755" y="16755"/>
                  </a:lnTo>
                  <a:lnTo>
                    <a:pt x="33509" y="16755"/>
                  </a:lnTo>
                  <a:lnTo>
                    <a:pt x="33509" y="41884"/>
                  </a:lnTo>
                  <a:lnTo>
                    <a:pt x="50263" y="41884"/>
                  </a:lnTo>
                  <a:lnTo>
                    <a:pt x="50263" y="16755"/>
                  </a:lnTo>
                  <a:lnTo>
                    <a:pt x="50263" y="8376"/>
                  </a:lnTo>
                  <a:lnTo>
                    <a:pt x="502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
            <p:cNvSpPr/>
            <p:nvPr/>
          </p:nvSpPr>
          <p:spPr>
            <a:xfrm>
              <a:off x="2761775" y="1494700"/>
              <a:ext cx="209400" cy="209400"/>
            </a:xfrm>
            <a:custGeom>
              <a:avLst/>
              <a:gdLst/>
              <a:ahLst/>
              <a:cxnLst/>
              <a:rect l="l" t="t" r="r" b="b"/>
              <a:pathLst>
                <a:path w="8376" h="8376" extrusionOk="0">
                  <a:moveTo>
                    <a:pt x="0" y="0"/>
                  </a:moveTo>
                  <a:lnTo>
                    <a:pt x="0" y="8375"/>
                  </a:lnTo>
                  <a:lnTo>
                    <a:pt x="8375" y="8375"/>
                  </a:lnTo>
                  <a:lnTo>
                    <a:pt x="83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
            <p:cNvSpPr/>
            <p:nvPr/>
          </p:nvSpPr>
          <p:spPr>
            <a:xfrm>
              <a:off x="4646675" y="1494700"/>
              <a:ext cx="209400" cy="209400"/>
            </a:xfrm>
            <a:custGeom>
              <a:avLst/>
              <a:gdLst/>
              <a:ahLst/>
              <a:cxnLst/>
              <a:rect l="l" t="t" r="r" b="b"/>
              <a:pathLst>
                <a:path w="8376" h="8376" extrusionOk="0">
                  <a:moveTo>
                    <a:pt x="0" y="0"/>
                  </a:moveTo>
                  <a:lnTo>
                    <a:pt x="0" y="8375"/>
                  </a:lnTo>
                  <a:lnTo>
                    <a:pt x="8375" y="8375"/>
                  </a:lnTo>
                  <a:lnTo>
                    <a:pt x="83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6"/>
        </a:solidFill>
        <a:effectLst/>
      </p:bgPr>
    </p:bg>
    <p:spTree>
      <p:nvGrpSpPr>
        <p:cNvPr id="1"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w="28575" cap="flat" cmpd="sng">
            <a:solidFill>
              <a:schemeClr val="accent1"/>
            </a:solidFill>
            <a:prstDash val="solid"/>
            <a:round/>
            <a:headEnd type="none" w="med" len="med"/>
            <a:tailEnd type="none" w="med" len="med"/>
          </a:ln>
        </p:spPr>
      </p:cxnSp>
      <p:cxnSp>
        <p:nvCxnSpPr>
          <p:cNvPr id="1896" name="Google Shape;1896;p13"/>
          <p:cNvCxnSpPr/>
          <p:nvPr/>
        </p:nvCxnSpPr>
        <p:spPr>
          <a:xfrm>
            <a:off x="1039500" y="3608864"/>
            <a:ext cx="7065000" cy="0"/>
          </a:xfrm>
          <a:prstGeom prst="straightConnector1">
            <a:avLst/>
          </a:prstGeom>
          <a:noFill/>
          <a:ln w="28575" cap="flat" cmpd="sng">
            <a:solidFill>
              <a:schemeClr val="accent1"/>
            </a:solidFill>
            <a:prstDash val="solid"/>
            <a:round/>
            <a:headEnd type="none" w="med" len="med"/>
            <a:tailEnd type="none" w="med" len="med"/>
          </a:ln>
        </p:spPr>
      </p:cxnSp>
      <p:sp>
        <p:nvSpPr>
          <p:cNvPr id="1897" name="Google Shape;1897;p1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8" name="Google Shape;1898;p13"/>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9" name="Google Shape;1899;p13"/>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0" name="Google Shape;1900;p13"/>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1" name="Google Shape;1901;p13"/>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2" name="Google Shape;1902;p13"/>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3" name="Google Shape;1903;p13"/>
          <p:cNvSpPr txBox="1">
            <a:spLocks noGrp="1"/>
          </p:cNvSpPr>
          <p:nvPr>
            <p:ph type="subTitle" idx="6"/>
          </p:nvPr>
        </p:nvSpPr>
        <p:spPr>
          <a:xfrm>
            <a:off x="1148450" y="4000475"/>
            <a:ext cx="30888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4" name="Google Shape;1904;p13"/>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5" name="Google Shape;1905;p13"/>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6" name="Google Shape;1906;p13"/>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7" name="Google Shape;1907;p13"/>
          <p:cNvSpPr txBox="1">
            <a:spLocks noGrp="1"/>
          </p:cNvSpPr>
          <p:nvPr>
            <p:ph type="subTitle" idx="13"/>
          </p:nvPr>
        </p:nvSpPr>
        <p:spPr>
          <a:xfrm>
            <a:off x="4906750" y="2828920"/>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13"/>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bg>
      <p:bgPr>
        <a:solidFill>
          <a:schemeClr val="accent6"/>
        </a:solidFill>
        <a:effectLst/>
      </p:bgPr>
    </p:bg>
    <p:spTree>
      <p:nvGrpSpPr>
        <p:cNvPr id="1" name="Shape 2280"/>
        <p:cNvGrpSpPr/>
        <p:nvPr/>
      </p:nvGrpSpPr>
      <p:grpSpPr>
        <a:xfrm>
          <a:off x="0" y="0"/>
          <a:ext cx="0" cy="0"/>
          <a:chOff x="0" y="0"/>
          <a:chExt cx="0" cy="0"/>
        </a:xfrm>
      </p:grpSpPr>
      <p:sp>
        <p:nvSpPr>
          <p:cNvPr id="2281" name="Google Shape;2281;p1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2" name="Google Shape;2282;p14"/>
          <p:cNvSpPr txBox="1">
            <a:spLocks noGrp="1"/>
          </p:cNvSpPr>
          <p:nvPr>
            <p:ph type="title" idx="2"/>
          </p:nvPr>
        </p:nvSpPr>
        <p:spPr>
          <a:xfrm>
            <a:off x="11484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3" name="Google Shape;2283;p14"/>
          <p:cNvSpPr txBox="1">
            <a:spLocks noGrp="1"/>
          </p:cNvSpPr>
          <p:nvPr>
            <p:ph type="subTitle" idx="1"/>
          </p:nvPr>
        </p:nvSpPr>
        <p:spPr>
          <a:xfrm>
            <a:off x="1148450" y="3529783"/>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84" name="Google Shape;2284;p14"/>
          <p:cNvSpPr txBox="1">
            <a:spLocks noGrp="1"/>
          </p:cNvSpPr>
          <p:nvPr>
            <p:ph type="title" idx="3"/>
          </p:nvPr>
        </p:nvSpPr>
        <p:spPr>
          <a:xfrm>
            <a:off x="49067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5" name="Google Shape;2285;p14"/>
          <p:cNvSpPr txBox="1">
            <a:spLocks noGrp="1"/>
          </p:cNvSpPr>
          <p:nvPr>
            <p:ph type="subTitle" idx="4"/>
          </p:nvPr>
        </p:nvSpPr>
        <p:spPr>
          <a:xfrm>
            <a:off x="4906750" y="3529795"/>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65" r:id="rId12"/>
    <p:sldLayoutId id="2147483667" r:id="rId13"/>
    <p:sldLayoutId id="2147483670" r:id="rId14"/>
    <p:sldLayoutId id="2147483671"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slide" Target="slide1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0.xml"/><Relationship Id="rId5" Type="http://schemas.openxmlformats.org/officeDocument/2006/relationships/image" Target="../media/image78.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3.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5493" name="Google Shape;5493;p29"/>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Group 02</a:t>
            </a:r>
            <a:br>
              <a:rPr lang="en" dirty="0" smtClean="0"/>
            </a:br>
            <a:r>
              <a:rPr lang="en" dirty="0" smtClean="0"/>
              <a:t>Bomberman</a:t>
            </a:r>
            <a:endParaRPr dirty="0"/>
          </a:p>
        </p:txBody>
      </p:sp>
      <p:sp>
        <p:nvSpPr>
          <p:cNvPr id="5494" name="Google Shape;5494;p29"/>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p>
            <a:pPr marL="0" lvl="0" indent="0"/>
            <a:r>
              <a:rPr lang="en-US" dirty="0" smtClean="0"/>
              <a:t>1901040002 – Vu Van An</a:t>
            </a:r>
            <a:br>
              <a:rPr lang="en-US" dirty="0" smtClean="0"/>
            </a:br>
            <a:r>
              <a:rPr lang="en-US" dirty="0"/>
              <a:t>1901040155</a:t>
            </a:r>
            <a:r>
              <a:rPr lang="en-US" dirty="0" smtClean="0"/>
              <a:t> </a:t>
            </a:r>
            <a:r>
              <a:rPr lang="en-US" dirty="0" smtClean="0"/>
              <a:t>– Le </a:t>
            </a:r>
            <a:r>
              <a:rPr lang="en-US" dirty="0" err="1" smtClean="0"/>
              <a:t>Anh</a:t>
            </a:r>
            <a:r>
              <a:rPr lang="en-US" dirty="0" smtClean="0"/>
              <a:t> </a:t>
            </a:r>
            <a:r>
              <a:rPr lang="en-US" dirty="0" err="1" smtClean="0"/>
              <a:t>Phan</a:t>
            </a:r>
            <a:endParaRPr dirty="0"/>
          </a:p>
        </p:txBody>
      </p:sp>
      <p:grpSp>
        <p:nvGrpSpPr>
          <p:cNvPr id="5495" name="Google Shape;5495;p29"/>
          <p:cNvGrpSpPr/>
          <p:nvPr/>
        </p:nvGrpSpPr>
        <p:grpSpPr>
          <a:xfrm>
            <a:off x="2933218" y="1108096"/>
            <a:ext cx="924613" cy="792521"/>
            <a:chOff x="753950" y="238125"/>
            <a:chExt cx="6111125" cy="5238075"/>
          </a:xfrm>
        </p:grpSpPr>
        <p:sp>
          <p:nvSpPr>
            <p:cNvPr id="5496" name="Google Shape;5496;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29"/>
          <p:cNvGrpSpPr/>
          <p:nvPr/>
        </p:nvGrpSpPr>
        <p:grpSpPr>
          <a:xfrm>
            <a:off x="4109693" y="1108096"/>
            <a:ext cx="924613" cy="792521"/>
            <a:chOff x="753950" y="238125"/>
            <a:chExt cx="6111125" cy="5238075"/>
          </a:xfrm>
        </p:grpSpPr>
        <p:sp>
          <p:nvSpPr>
            <p:cNvPr id="5524" name="Google Shape;5524;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29"/>
          <p:cNvGrpSpPr/>
          <p:nvPr/>
        </p:nvGrpSpPr>
        <p:grpSpPr>
          <a:xfrm>
            <a:off x="5286168" y="1108096"/>
            <a:ext cx="924613" cy="792521"/>
            <a:chOff x="753950" y="238125"/>
            <a:chExt cx="6111125" cy="5238075"/>
          </a:xfrm>
        </p:grpSpPr>
        <p:sp>
          <p:nvSpPr>
            <p:cNvPr id="5552" name="Google Shape;5552;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260639" y="320669"/>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a:t>
            </a:r>
            <a:r>
              <a:rPr lang="en" dirty="0" smtClean="0"/>
              <a:t>udio / Audio</a:t>
            </a:r>
            <a:endParaRPr dirty="0"/>
          </a:p>
        </p:txBody>
      </p:sp>
      <p:sp>
        <p:nvSpPr>
          <p:cNvPr id="5890" name="Google Shape;5890;p36"/>
          <p:cNvSpPr txBox="1">
            <a:spLocks noGrp="1"/>
          </p:cNvSpPr>
          <p:nvPr>
            <p:ph type="body" idx="1"/>
          </p:nvPr>
        </p:nvSpPr>
        <p:spPr>
          <a:xfrm>
            <a:off x="5260639" y="974291"/>
            <a:ext cx="3135900" cy="24177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The audio file saved in the </a:t>
            </a:r>
            <a:r>
              <a:rPr lang="en-US" dirty="0" smtClean="0"/>
              <a:t>res </a:t>
            </a:r>
            <a:r>
              <a:rPr lang="en-US" dirty="0"/>
              <a:t>package will be called up when starting the game.  The background sound is the only sound that is repeated from the start of the menu, followed </a:t>
            </a:r>
            <a:r>
              <a:rPr lang="en-US" dirty="0" smtClean="0"/>
              <a:t>by during </a:t>
            </a:r>
            <a:r>
              <a:rPr lang="en-US" dirty="0"/>
              <a:t>gameplay, and will </a:t>
            </a:r>
            <a:r>
              <a:rPr lang="en-US" dirty="0" smtClean="0"/>
              <a:t>end when player exits </a:t>
            </a:r>
            <a:r>
              <a:rPr lang="en-US" dirty="0"/>
              <a:t>game. Players can mute the sound after entering the game through the mute icon implemented by the </a:t>
            </a:r>
            <a:r>
              <a:rPr lang="en-US" dirty="0" err="1"/>
              <a:t>stopSound</a:t>
            </a:r>
            <a:r>
              <a:rPr lang="en-US" dirty="0"/>
              <a:t>() function.</a:t>
            </a:r>
            <a:endParaRPr dirty="0"/>
          </a:p>
        </p:txBody>
      </p:sp>
      <p:grpSp>
        <p:nvGrpSpPr>
          <p:cNvPr id="5891" name="Google Shape;5891;p36"/>
          <p:cNvGrpSpPr/>
          <p:nvPr/>
        </p:nvGrpSpPr>
        <p:grpSpPr>
          <a:xfrm rot="-5400000">
            <a:off x="5460985" y="526090"/>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7953410" y="526090"/>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0"/>
            <a:ext cx="4624759" cy="5114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78" y="3759075"/>
            <a:ext cx="855621" cy="855621"/>
          </a:xfrm>
          <a:prstGeom prst="rect">
            <a:avLst/>
          </a:prstGeom>
        </p:spPr>
      </p:pic>
      <p:cxnSp>
        <p:nvCxnSpPr>
          <p:cNvPr id="5" name="Straight Arrow Connector 4"/>
          <p:cNvCxnSpPr>
            <a:endCxn id="3" idx="1"/>
          </p:cNvCxnSpPr>
          <p:nvPr/>
        </p:nvCxnSpPr>
        <p:spPr>
          <a:xfrm>
            <a:off x="2646947" y="4186885"/>
            <a:ext cx="37538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4243706" y="3391991"/>
            <a:ext cx="762106" cy="135273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Entities</a:t>
            </a:r>
            <a:endParaRPr dirty="0"/>
          </a:p>
        </p:txBody>
      </p:sp>
      <p:sp>
        <p:nvSpPr>
          <p:cNvPr id="5930" name="Google Shape;5930;p38"/>
          <p:cNvSpPr txBox="1">
            <a:spLocks noGrp="1"/>
          </p:cNvSpPr>
          <p:nvPr>
            <p:ph type="title" idx="2"/>
          </p:nvPr>
        </p:nvSpPr>
        <p:spPr>
          <a:xfrm>
            <a:off x="770594" y="1148531"/>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Sub package</a:t>
            </a:r>
            <a:br>
              <a:rPr lang="en" dirty="0" smtClean="0"/>
            </a:br>
            <a:r>
              <a:rPr lang="en" dirty="0" smtClean="0"/>
              <a:t>bomb</a:t>
            </a:r>
            <a:endParaRPr dirty="0"/>
          </a:p>
        </p:txBody>
      </p:sp>
      <p:sp>
        <p:nvSpPr>
          <p:cNvPr id="5931" name="Google Shape;5931;p38"/>
          <p:cNvSpPr txBox="1">
            <a:spLocks noGrp="1"/>
          </p:cNvSpPr>
          <p:nvPr>
            <p:ph type="subTitle" idx="1"/>
          </p:nvPr>
        </p:nvSpPr>
        <p:spPr>
          <a:xfrm>
            <a:off x="0" y="3448909"/>
            <a:ext cx="1863478" cy="1109400"/>
          </a:xfrm>
          <a:prstGeom prst="rect">
            <a:avLst/>
          </a:prstGeom>
        </p:spPr>
        <p:txBody>
          <a:bodyPr spcFirstLastPara="1" wrap="square" lIns="91425" tIns="91425" rIns="91425" bIns="91425" anchor="t" anchorCtr="0">
            <a:noAutofit/>
          </a:bodyPr>
          <a:lstStyle/>
          <a:p>
            <a:pPr marL="0" lvl="0" indent="0"/>
            <a:r>
              <a:rPr lang="en-US" dirty="0" smtClean="0"/>
              <a:t>The class provides a basic animation mechanism for any game entity that inherits from it.</a:t>
            </a:r>
            <a:endParaRPr dirty="0"/>
          </a:p>
        </p:txBody>
      </p:sp>
      <p:sp>
        <p:nvSpPr>
          <p:cNvPr id="5932" name="Google Shape;5932;p38"/>
          <p:cNvSpPr txBox="1">
            <a:spLocks noGrp="1"/>
          </p:cNvSpPr>
          <p:nvPr>
            <p:ph type="title" idx="3"/>
          </p:nvPr>
        </p:nvSpPr>
        <p:spPr>
          <a:xfrm>
            <a:off x="2178058" y="3118160"/>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Entity</a:t>
            </a:r>
            <a:endParaRPr dirty="0"/>
          </a:p>
        </p:txBody>
      </p:sp>
      <p:sp>
        <p:nvSpPr>
          <p:cNvPr id="5933" name="Google Shape;5933;p38"/>
          <p:cNvSpPr txBox="1">
            <a:spLocks noGrp="1"/>
          </p:cNvSpPr>
          <p:nvPr>
            <p:ph type="subTitle" idx="4"/>
          </p:nvPr>
        </p:nvSpPr>
        <p:spPr>
          <a:xfrm>
            <a:off x="2178058" y="3448909"/>
            <a:ext cx="2258700" cy="1109400"/>
          </a:xfrm>
          <a:prstGeom prst="rect">
            <a:avLst/>
          </a:prstGeom>
        </p:spPr>
        <p:txBody>
          <a:bodyPr spcFirstLastPara="1" wrap="square" lIns="91425" tIns="91425" rIns="91425" bIns="91425" anchor="t" anchorCtr="0">
            <a:noAutofit/>
          </a:bodyPr>
          <a:lstStyle/>
          <a:p>
            <a:pPr marL="0" lvl="0" indent="0"/>
            <a:r>
              <a:rPr lang="en-US" dirty="0">
                <a:solidFill>
                  <a:schemeClr val="bg1"/>
                </a:solidFill>
              </a:rPr>
              <a:t>The Entity class is an abstract base </a:t>
            </a:r>
            <a:r>
              <a:rPr lang="en-US" dirty="0" smtClean="0">
                <a:solidFill>
                  <a:schemeClr val="bg1"/>
                </a:solidFill>
              </a:rPr>
              <a:t>class. </a:t>
            </a:r>
            <a:r>
              <a:rPr lang="en-US" dirty="0">
                <a:solidFill>
                  <a:schemeClr val="bg1"/>
                </a:solidFill>
              </a:rPr>
              <a:t>It provides common properties and methods that all game </a:t>
            </a:r>
            <a:r>
              <a:rPr lang="en-US" dirty="0" smtClean="0">
                <a:solidFill>
                  <a:schemeClr val="bg1"/>
                </a:solidFill>
              </a:rPr>
              <a:t>entities </a:t>
            </a:r>
            <a:r>
              <a:rPr lang="en-US" dirty="0">
                <a:solidFill>
                  <a:schemeClr val="bg1"/>
                </a:solidFill>
              </a:rPr>
              <a:t>will inherit.</a:t>
            </a:r>
            <a:endParaRPr dirty="0">
              <a:solidFill>
                <a:schemeClr val="bg1"/>
              </a:solidFill>
            </a:endParaRPr>
          </a:p>
        </p:txBody>
      </p:sp>
      <p:sp>
        <p:nvSpPr>
          <p:cNvPr id="5934" name="Google Shape;5934;p38"/>
          <p:cNvSpPr txBox="1">
            <a:spLocks noGrp="1"/>
          </p:cNvSpPr>
          <p:nvPr>
            <p:ph type="title" idx="5"/>
          </p:nvPr>
        </p:nvSpPr>
        <p:spPr>
          <a:xfrm>
            <a:off x="6844550" y="3129870"/>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Message</a:t>
            </a:r>
            <a:endParaRPr dirty="0"/>
          </a:p>
        </p:txBody>
      </p:sp>
      <p:sp>
        <p:nvSpPr>
          <p:cNvPr id="5935" name="Google Shape;5935;p38"/>
          <p:cNvSpPr txBox="1">
            <a:spLocks noGrp="1"/>
          </p:cNvSpPr>
          <p:nvPr>
            <p:ph type="subTitle" idx="6"/>
          </p:nvPr>
        </p:nvSpPr>
        <p:spPr>
          <a:xfrm>
            <a:off x="4580386" y="3448909"/>
            <a:ext cx="2258700" cy="1109400"/>
          </a:xfrm>
          <a:prstGeom prst="rect">
            <a:avLst/>
          </a:prstGeom>
        </p:spPr>
        <p:txBody>
          <a:bodyPr spcFirstLastPara="1" wrap="square" lIns="91425" tIns="91425" rIns="91425" bIns="91425" anchor="t" anchorCtr="0">
            <a:noAutofit/>
          </a:bodyPr>
          <a:lstStyle/>
          <a:p>
            <a:pPr marL="0" indent="0"/>
            <a:r>
              <a:rPr lang="en-US" dirty="0" smtClean="0"/>
              <a:t>Handling </a:t>
            </a:r>
            <a:r>
              <a:rPr lang="en-US" dirty="0"/>
              <a:t>stacked game objects, such as when a destructible tile is covered by another object like a bomb or a power-up.</a:t>
            </a:r>
          </a:p>
          <a:p>
            <a:pPr marL="0" lvl="0" indent="0" algn="ctr" rtl="0">
              <a:spcBef>
                <a:spcPts val="0"/>
              </a:spcBef>
              <a:spcAft>
                <a:spcPts val="0"/>
              </a:spcAft>
              <a:buNone/>
            </a:pP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930;p38"/>
          <p:cNvSpPr txBox="1">
            <a:spLocks/>
          </p:cNvSpPr>
          <p:nvPr/>
        </p:nvSpPr>
        <p:spPr>
          <a:xfrm>
            <a:off x="3442650" y="1148531"/>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dirty="0" smtClean="0"/>
              <a:t>Sub package</a:t>
            </a:r>
            <a:endParaRPr lang="en-US" dirty="0"/>
          </a:p>
          <a:p>
            <a:r>
              <a:rPr lang="en-US" dirty="0"/>
              <a:t>c</a:t>
            </a:r>
            <a:r>
              <a:rPr lang="en-US" dirty="0" smtClean="0"/>
              <a:t>haracter</a:t>
            </a:r>
            <a:endParaRPr lang="en-US" dirty="0"/>
          </a:p>
        </p:txBody>
      </p:sp>
      <p:sp>
        <p:nvSpPr>
          <p:cNvPr id="57" name="Google Shape;5930;p38"/>
          <p:cNvSpPr txBox="1">
            <a:spLocks/>
          </p:cNvSpPr>
          <p:nvPr/>
        </p:nvSpPr>
        <p:spPr>
          <a:xfrm>
            <a:off x="6114706" y="1130624"/>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dirty="0" smtClean="0"/>
              <a:t>Sub package</a:t>
            </a:r>
            <a:endParaRPr lang="en-US" dirty="0"/>
          </a:p>
          <a:p>
            <a:r>
              <a:rPr lang="en-US" dirty="0" smtClean="0"/>
              <a:t>tile</a:t>
            </a:r>
            <a:endParaRPr lang="en-US" dirty="0"/>
          </a:p>
        </p:txBody>
      </p:sp>
      <p:sp>
        <p:nvSpPr>
          <p:cNvPr id="58" name="Google Shape;5931;p38"/>
          <p:cNvSpPr txBox="1">
            <a:spLocks/>
          </p:cNvSpPr>
          <p:nvPr/>
        </p:nvSpPr>
        <p:spPr>
          <a:xfrm>
            <a:off x="3442650" y="1560728"/>
            <a:ext cx="2258700"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smtClean="0"/>
              <a:t>Handle player movement, actions, and enemies behavior.</a:t>
            </a:r>
            <a:endParaRPr lang="en-US" dirty="0"/>
          </a:p>
        </p:txBody>
      </p:sp>
      <p:sp>
        <p:nvSpPr>
          <p:cNvPr id="59" name="Google Shape;5931;p38"/>
          <p:cNvSpPr txBox="1">
            <a:spLocks/>
          </p:cNvSpPr>
          <p:nvPr/>
        </p:nvSpPr>
        <p:spPr>
          <a:xfrm>
            <a:off x="770594" y="1560728"/>
            <a:ext cx="2258700"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smtClean="0"/>
              <a:t>Handle bomb and explosion logic.</a:t>
            </a:r>
            <a:endParaRPr lang="en-US" dirty="0"/>
          </a:p>
        </p:txBody>
      </p:sp>
      <p:sp>
        <p:nvSpPr>
          <p:cNvPr id="60" name="Google Shape;5931;p38"/>
          <p:cNvSpPr txBox="1">
            <a:spLocks/>
          </p:cNvSpPr>
          <p:nvPr/>
        </p:nvSpPr>
        <p:spPr>
          <a:xfrm>
            <a:off x="6114706" y="1540331"/>
            <a:ext cx="2258700"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smtClean="0"/>
              <a:t>Handle environment like obstacle, brick, wall, surface, power-ups, </a:t>
            </a:r>
            <a:endParaRPr lang="en-US" dirty="0"/>
          </a:p>
        </p:txBody>
      </p:sp>
      <p:sp>
        <p:nvSpPr>
          <p:cNvPr id="61" name="Google Shape;5932;p38"/>
          <p:cNvSpPr txBox="1">
            <a:spLocks/>
          </p:cNvSpPr>
          <p:nvPr/>
        </p:nvSpPr>
        <p:spPr>
          <a:xfrm>
            <a:off x="-152078" y="3137986"/>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dirty="0" smtClean="0"/>
              <a:t>Animated Entity</a:t>
            </a:r>
            <a:endParaRPr lang="en-US" dirty="0"/>
          </a:p>
        </p:txBody>
      </p:sp>
      <p:sp>
        <p:nvSpPr>
          <p:cNvPr id="62" name="Google Shape;5932;p38"/>
          <p:cNvSpPr txBox="1">
            <a:spLocks/>
          </p:cNvSpPr>
          <p:nvPr/>
        </p:nvSpPr>
        <p:spPr>
          <a:xfrm>
            <a:off x="4626315" y="3121743"/>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dirty="0" smtClean="0"/>
              <a:t>Layer Entity</a:t>
            </a:r>
            <a:endParaRPr lang="en-US" dirty="0"/>
          </a:p>
        </p:txBody>
      </p:sp>
      <p:sp>
        <p:nvSpPr>
          <p:cNvPr id="64" name="Google Shape;5935;p38"/>
          <p:cNvSpPr txBox="1">
            <a:spLocks/>
          </p:cNvSpPr>
          <p:nvPr/>
        </p:nvSpPr>
        <p:spPr>
          <a:xfrm>
            <a:off x="6798621" y="3448909"/>
            <a:ext cx="2258700" cy="11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a:t>The Message class is a specialized type of Entity in the </a:t>
            </a:r>
            <a:r>
              <a:rPr lang="en-US" dirty="0" err="1"/>
              <a:t>Bomberman</a:t>
            </a:r>
            <a:r>
              <a:rPr lang="en-US" dirty="0"/>
              <a:t> game that represents temporary on-screen text </a:t>
            </a:r>
            <a:r>
              <a:rPr lang="en-US" dirty="0" smtClean="0"/>
              <a:t>messages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a:t>
            </a:r>
            <a:r>
              <a:rPr lang="en" dirty="0" smtClean="0"/>
              <a:t>ntities/bomb/Bomb</a:t>
            </a:r>
            <a:endParaRPr dirty="0"/>
          </a:p>
        </p:txBody>
      </p:sp>
      <p:grpSp>
        <p:nvGrpSpPr>
          <p:cNvPr id="5742" name="Google Shape;5742;p34"/>
          <p:cNvGrpSpPr/>
          <p:nvPr/>
        </p:nvGrpSpPr>
        <p:grpSpPr>
          <a:xfrm rot="-5400000">
            <a:off x="2209786"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835811" y="2491105"/>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3159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5170715" cy="5161996"/>
          </a:xfrm>
          <a:prstGeom prst="rect">
            <a:avLst/>
          </a:prstGeom>
        </p:spPr>
      </p:pic>
      <p:sp>
        <p:nvSpPr>
          <p:cNvPr id="5" name="Text Placeholder 4"/>
          <p:cNvSpPr>
            <a:spLocks noGrp="1"/>
          </p:cNvSpPr>
          <p:nvPr>
            <p:ph type="body" idx="1"/>
          </p:nvPr>
        </p:nvSpPr>
        <p:spPr>
          <a:xfrm>
            <a:off x="5608135" y="700850"/>
            <a:ext cx="3135900" cy="1815547"/>
          </a:xfrm>
        </p:spPr>
        <p:txBody>
          <a:bodyPr/>
          <a:lstStyle/>
          <a:p>
            <a:pPr marL="127000" indent="0" algn="just">
              <a:buNone/>
            </a:pPr>
            <a:r>
              <a:rPr lang="en-US" dirty="0"/>
              <a:t>The first step we always have to do is declare the bomb's properties such as explosion time and time to place the next bomb. But the most important thing is still handling the logic of where to place the bomb and handling the collision of the bomb</a:t>
            </a:r>
          </a:p>
        </p:txBody>
      </p:sp>
      <p:sp>
        <p:nvSpPr>
          <p:cNvPr id="18" name="Google Shape;5889;p36"/>
          <p:cNvSpPr txBox="1">
            <a:spLocks noGrp="1"/>
          </p:cNvSpPr>
          <p:nvPr>
            <p:ph type="title"/>
          </p:nvPr>
        </p:nvSpPr>
        <p:spPr>
          <a:xfrm>
            <a:off x="5474368" y="128150"/>
            <a:ext cx="3403434"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a:t>
            </a:r>
            <a:r>
              <a:rPr lang="en" dirty="0" smtClean="0"/>
              <a:t>ntities/bomb/Bomb</a:t>
            </a:r>
            <a:endParaRPr dirty="0"/>
          </a:p>
        </p:txBody>
      </p:sp>
      <p:grpSp>
        <p:nvGrpSpPr>
          <p:cNvPr id="19" name="Google Shape;5891;p36"/>
          <p:cNvGrpSpPr/>
          <p:nvPr/>
        </p:nvGrpSpPr>
        <p:grpSpPr>
          <a:xfrm rot="-5400000">
            <a:off x="5272049" y="349967"/>
            <a:ext cx="242781" cy="161857"/>
            <a:chOff x="2500050" y="3730175"/>
            <a:chExt cx="2619000" cy="1746025"/>
          </a:xfrm>
        </p:grpSpPr>
        <p:sp>
          <p:nvSpPr>
            <p:cNvPr id="20"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896;p36"/>
          <p:cNvGrpSpPr/>
          <p:nvPr/>
        </p:nvGrpSpPr>
        <p:grpSpPr>
          <a:xfrm rot="5400000">
            <a:off x="8837340" y="349965"/>
            <a:ext cx="242781" cy="161857"/>
            <a:chOff x="2500050" y="3730175"/>
            <a:chExt cx="2619000" cy="1746025"/>
          </a:xfrm>
        </p:grpSpPr>
        <p:sp>
          <p:nvSpPr>
            <p:cNvPr id="25"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438" y="2726877"/>
            <a:ext cx="1529294" cy="1529294"/>
          </a:xfrm>
          <a:prstGeom prst="rect">
            <a:avLst/>
          </a:prstGeom>
        </p:spPr>
      </p:pic>
      <p:cxnSp>
        <p:nvCxnSpPr>
          <p:cNvPr id="8" name="Straight Arrow Connector 7"/>
          <p:cNvCxnSpPr>
            <a:endCxn id="5" idx="1"/>
          </p:cNvCxnSpPr>
          <p:nvPr/>
        </p:nvCxnSpPr>
        <p:spPr>
          <a:xfrm>
            <a:off x="1997242" y="128150"/>
            <a:ext cx="3610893" cy="14804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5" idx="1"/>
          </p:cNvCxnSpPr>
          <p:nvPr/>
        </p:nvCxnSpPr>
        <p:spPr>
          <a:xfrm flipV="1">
            <a:off x="1383632" y="1608624"/>
            <a:ext cx="4224503" cy="6065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168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a:t>
            </a:r>
            <a:r>
              <a:rPr lang="en" dirty="0" smtClean="0"/>
              <a:t>ntities/bomb/Explosion</a:t>
            </a:r>
            <a:endParaRPr dirty="0"/>
          </a:p>
        </p:txBody>
      </p:sp>
      <p:grpSp>
        <p:nvGrpSpPr>
          <p:cNvPr id="5742" name="Google Shape;5742;p34"/>
          <p:cNvGrpSpPr/>
          <p:nvPr/>
        </p:nvGrpSpPr>
        <p:grpSpPr>
          <a:xfrm rot="-5400000">
            <a:off x="2534631"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522985" y="2491105"/>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899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4952638" y="296596"/>
            <a:ext cx="348436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900" dirty="0"/>
              <a:t>e</a:t>
            </a:r>
            <a:r>
              <a:rPr lang="en" sz="1900" dirty="0" smtClean="0"/>
              <a:t>ntities/bomb/Explosion</a:t>
            </a:r>
            <a:endParaRPr sz="1900" dirty="0"/>
          </a:p>
        </p:txBody>
      </p:sp>
      <p:sp>
        <p:nvSpPr>
          <p:cNvPr id="5890" name="Google Shape;5890;p36"/>
          <p:cNvSpPr txBox="1">
            <a:spLocks noGrp="1"/>
          </p:cNvSpPr>
          <p:nvPr>
            <p:ph type="body" idx="1"/>
          </p:nvPr>
        </p:nvSpPr>
        <p:spPr>
          <a:xfrm>
            <a:off x="5260639" y="869296"/>
            <a:ext cx="3135900" cy="1889225"/>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Class Explosion handles </a:t>
            </a:r>
            <a:r>
              <a:rPr lang="en-US" dirty="0" smtClean="0"/>
              <a:t>the </a:t>
            </a:r>
            <a:r>
              <a:rPr lang="en-US" dirty="0"/>
              <a:t>directions of bomb explosion, top, bottom, left, right. In </a:t>
            </a:r>
            <a:r>
              <a:rPr lang="en-US" dirty="0" smtClean="0"/>
              <a:t>case some </a:t>
            </a:r>
            <a:r>
              <a:rPr lang="en-US" dirty="0"/>
              <a:t>of the directions are blocked by an unbreakable or recently broken object, the explosion direction will be in the remaining direction. For example, middle - top, middle - right, </a:t>
            </a:r>
            <a:r>
              <a:rPr lang="en-US" dirty="0" err="1"/>
              <a:t>etc</a:t>
            </a:r>
            <a:r>
              <a:rPr lang="en-US" dirty="0"/>
              <a:t>,...</a:t>
            </a:r>
            <a:endParaRPr dirty="0"/>
          </a:p>
        </p:txBody>
      </p:sp>
      <p:grpSp>
        <p:nvGrpSpPr>
          <p:cNvPr id="5891" name="Google Shape;5891;p36"/>
          <p:cNvGrpSpPr/>
          <p:nvPr/>
        </p:nvGrpSpPr>
        <p:grpSpPr>
          <a:xfrm rot="-5400000">
            <a:off x="4790786" y="542486"/>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8356077" y="542484"/>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0" y="0"/>
            <a:ext cx="4572000" cy="5154962"/>
          </a:xfrm>
          <a:prstGeom prst="rect">
            <a:avLst/>
          </a:prstGeom>
        </p:spPr>
      </p:pic>
      <p:pic>
        <p:nvPicPr>
          <p:cNvPr id="8" name="Picture 7"/>
          <p:cNvPicPr>
            <a:picLocks noChangeAspect="1"/>
          </p:cNvPicPr>
          <p:nvPr/>
        </p:nvPicPr>
        <p:blipFill>
          <a:blip r:embed="rId4"/>
          <a:stretch>
            <a:fillRect/>
          </a:stretch>
        </p:blipFill>
        <p:spPr>
          <a:xfrm>
            <a:off x="6109351" y="3184165"/>
            <a:ext cx="1438476" cy="1314633"/>
          </a:xfrm>
          <a:prstGeom prst="rect">
            <a:avLst/>
          </a:prstGeom>
        </p:spPr>
      </p:pic>
    </p:spTree>
    <p:extLst>
      <p:ext uri="{BB962C8B-B14F-4D97-AF65-F5344CB8AC3E}">
        <p14:creationId xmlns:p14="http://schemas.microsoft.com/office/powerpoint/2010/main" val="2116483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ntities/character/Character</a:t>
            </a:r>
            <a:endParaRPr dirty="0"/>
          </a:p>
        </p:txBody>
      </p:sp>
      <p:grpSp>
        <p:nvGrpSpPr>
          <p:cNvPr id="5742" name="Google Shape;5742;p34"/>
          <p:cNvGrpSpPr/>
          <p:nvPr/>
        </p:nvGrpSpPr>
        <p:grpSpPr>
          <a:xfrm rot="-5400000">
            <a:off x="2113533"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920032" y="2491105"/>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2974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4715533" cy="2514951"/>
          </a:xfrm>
          <a:prstGeom prst="rect">
            <a:avLst/>
          </a:prstGeom>
        </p:spPr>
      </p:pic>
      <p:sp>
        <p:nvSpPr>
          <p:cNvPr id="5889" name="Google Shape;5889;p36"/>
          <p:cNvSpPr txBox="1">
            <a:spLocks noGrp="1"/>
          </p:cNvSpPr>
          <p:nvPr>
            <p:ph type="title"/>
          </p:nvPr>
        </p:nvSpPr>
        <p:spPr>
          <a:xfrm>
            <a:off x="4848527" y="296596"/>
            <a:ext cx="408963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900" dirty="0" smtClean="0"/>
              <a:t>Entities/characer/Character</a:t>
            </a:r>
            <a:endParaRPr sz="1900" dirty="0"/>
          </a:p>
        </p:txBody>
      </p:sp>
      <p:sp>
        <p:nvSpPr>
          <p:cNvPr id="5890" name="Google Shape;5890;p36"/>
          <p:cNvSpPr txBox="1">
            <a:spLocks noGrp="1"/>
          </p:cNvSpPr>
          <p:nvPr>
            <p:ph type="body" idx="1"/>
          </p:nvPr>
        </p:nvSpPr>
        <p:spPr>
          <a:xfrm>
            <a:off x="5260639" y="1155647"/>
            <a:ext cx="3135900" cy="1166448"/>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The character class declares common variables used by other classes such as the Player class and the Enemy class</a:t>
            </a:r>
            <a:endParaRPr dirty="0"/>
          </a:p>
        </p:txBody>
      </p:sp>
      <p:grpSp>
        <p:nvGrpSpPr>
          <p:cNvPr id="5891" name="Google Shape;5891;p36"/>
          <p:cNvGrpSpPr/>
          <p:nvPr/>
        </p:nvGrpSpPr>
        <p:grpSpPr>
          <a:xfrm rot="-5400000">
            <a:off x="4670944" y="542484"/>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8897697" y="542484"/>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p:cNvPicPr>
            <a:picLocks noChangeAspect="1"/>
          </p:cNvPicPr>
          <p:nvPr/>
        </p:nvPicPr>
        <p:blipFill>
          <a:blip r:embed="rId4"/>
          <a:stretch>
            <a:fillRect/>
          </a:stretch>
        </p:blipFill>
        <p:spPr>
          <a:xfrm>
            <a:off x="5292919" y="2322095"/>
            <a:ext cx="3200847" cy="1743318"/>
          </a:xfrm>
          <a:prstGeom prst="rect">
            <a:avLst/>
          </a:prstGeom>
        </p:spPr>
      </p:pic>
    </p:spTree>
    <p:extLst>
      <p:ext uri="{BB962C8B-B14F-4D97-AF65-F5344CB8AC3E}">
        <p14:creationId xmlns:p14="http://schemas.microsoft.com/office/powerpoint/2010/main" val="1141834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character/Player</a:t>
            </a:r>
            <a:endParaRPr dirty="0"/>
          </a:p>
        </p:txBody>
      </p:sp>
      <p:grpSp>
        <p:nvGrpSpPr>
          <p:cNvPr id="5742" name="Google Shape;5742;p34"/>
          <p:cNvGrpSpPr/>
          <p:nvPr/>
        </p:nvGrpSpPr>
        <p:grpSpPr>
          <a:xfrm rot="-5400000">
            <a:off x="2113533"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920032" y="2491105"/>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1070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4952637" y="296596"/>
            <a:ext cx="360575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900" dirty="0" smtClean="0"/>
              <a:t>Entities/characer/Player</a:t>
            </a:r>
            <a:endParaRPr sz="1900" dirty="0"/>
          </a:p>
        </p:txBody>
      </p:sp>
      <p:sp>
        <p:nvSpPr>
          <p:cNvPr id="5890" name="Google Shape;5890;p36"/>
          <p:cNvSpPr txBox="1">
            <a:spLocks noGrp="1"/>
          </p:cNvSpPr>
          <p:nvPr>
            <p:ph type="body" idx="1"/>
          </p:nvPr>
        </p:nvSpPr>
        <p:spPr>
          <a:xfrm>
            <a:off x="5126873" y="1047099"/>
            <a:ext cx="3135900" cy="2417700"/>
          </a:xfrm>
          <a:prstGeom prst="rect">
            <a:avLst/>
          </a:prstGeom>
        </p:spPr>
        <p:txBody>
          <a:bodyPr spcFirstLastPara="1" wrap="square" lIns="91425" tIns="91425" rIns="91425" bIns="91425" anchor="t" anchorCtr="0">
            <a:noAutofit/>
          </a:bodyPr>
          <a:lstStyle/>
          <a:p>
            <a:pPr marL="0" indent="0">
              <a:spcAft>
                <a:spcPts val="1600"/>
              </a:spcAft>
              <a:buNone/>
            </a:pPr>
            <a:r>
              <a:rPr lang="en-US" dirty="0"/>
              <a:t>This Java class Player is part of a </a:t>
            </a:r>
            <a:r>
              <a:rPr lang="en-US" dirty="0" err="1"/>
              <a:t>Bomberman</a:t>
            </a:r>
            <a:r>
              <a:rPr lang="en-US" dirty="0"/>
              <a:t> game implementation, where it represents the player character controlled by the user. Here we will initialize and build properties for the player including the player's features in the game such as character image, movement, actions.</a:t>
            </a:r>
          </a:p>
        </p:txBody>
      </p:sp>
      <p:grpSp>
        <p:nvGrpSpPr>
          <p:cNvPr id="5891" name="Google Shape;5891;p36"/>
          <p:cNvGrpSpPr/>
          <p:nvPr/>
        </p:nvGrpSpPr>
        <p:grpSpPr>
          <a:xfrm rot="-5400000">
            <a:off x="4790786" y="542486"/>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8477464" y="542484"/>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0" y="-8592"/>
            <a:ext cx="4199554" cy="5152092"/>
          </a:xfrm>
          <a:prstGeom prst="rect">
            <a:avLst/>
          </a:prstGeom>
        </p:spPr>
      </p:pic>
      <p:pic>
        <p:nvPicPr>
          <p:cNvPr id="5" name="Picture 4"/>
          <p:cNvPicPr>
            <a:picLocks noChangeAspect="1"/>
          </p:cNvPicPr>
          <p:nvPr/>
        </p:nvPicPr>
        <p:blipFill>
          <a:blip r:embed="rId4"/>
          <a:stretch>
            <a:fillRect/>
          </a:stretch>
        </p:blipFill>
        <p:spPr>
          <a:xfrm>
            <a:off x="3621692" y="1097262"/>
            <a:ext cx="1041522" cy="1078065"/>
          </a:xfrm>
          <a:prstGeom prst="rect">
            <a:avLst/>
          </a:prstGeom>
        </p:spPr>
      </p:pic>
      <p:cxnSp>
        <p:nvCxnSpPr>
          <p:cNvPr id="7" name="Straight Arrow Connector 6"/>
          <p:cNvCxnSpPr/>
          <p:nvPr/>
        </p:nvCxnSpPr>
        <p:spPr>
          <a:xfrm flipV="1">
            <a:off x="1804737" y="1636294"/>
            <a:ext cx="1816955"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723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99"/>
        <p:cNvGrpSpPr/>
        <p:nvPr/>
      </p:nvGrpSpPr>
      <p:grpSpPr>
        <a:xfrm>
          <a:off x="0" y="0"/>
          <a:ext cx="0" cy="0"/>
          <a:chOff x="0" y="0"/>
          <a:chExt cx="0" cy="0"/>
        </a:xfrm>
      </p:grpSpPr>
      <p:sp>
        <p:nvSpPr>
          <p:cNvPr id="5600" name="Google Shape;5600;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grpSp>
        <p:nvGrpSpPr>
          <p:cNvPr id="5601" name="Google Shape;5601;p31"/>
          <p:cNvGrpSpPr/>
          <p:nvPr/>
        </p:nvGrpSpPr>
        <p:grpSpPr>
          <a:xfrm rot="-5400000">
            <a:off x="2137596" y="535371"/>
            <a:ext cx="242781" cy="161857"/>
            <a:chOff x="2500050" y="3730175"/>
            <a:chExt cx="2619000" cy="1746025"/>
          </a:xfrm>
        </p:grpSpPr>
        <p:sp>
          <p:nvSpPr>
            <p:cNvPr id="5602" name="Google Shape;5602;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31"/>
          <p:cNvGrpSpPr/>
          <p:nvPr/>
        </p:nvGrpSpPr>
        <p:grpSpPr>
          <a:xfrm rot="5400000">
            <a:off x="6763621" y="535371"/>
            <a:ext cx="242781" cy="161857"/>
            <a:chOff x="2500050" y="3730175"/>
            <a:chExt cx="2619000" cy="1746025"/>
          </a:xfrm>
        </p:grpSpPr>
        <p:sp>
          <p:nvSpPr>
            <p:cNvPr id="5607" name="Google Shape;5607;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31">
            <a:hlinkClick r:id="rId3" action="ppaction://hlinksldjump"/>
          </p:cNvPr>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1. Introduction</a:t>
            </a:r>
            <a:endParaRPr dirty="0"/>
          </a:p>
        </p:txBody>
      </p:sp>
      <p:sp>
        <p:nvSpPr>
          <p:cNvPr id="5612" name="Google Shape;5612;p31"/>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 to Bomberman project</a:t>
            </a:r>
            <a:endParaRPr dirty="0"/>
          </a:p>
        </p:txBody>
      </p:sp>
      <p:sp>
        <p:nvSpPr>
          <p:cNvPr id="5613" name="Google Shape;5613;p31">
            <a:hlinkClick r:id="rId4" action="ppaction://hlinksldjump"/>
          </p:cNvPr>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4. Conclusion</a:t>
            </a:r>
            <a:endParaRPr dirty="0"/>
          </a:p>
        </p:txBody>
      </p:sp>
      <p:sp>
        <p:nvSpPr>
          <p:cNvPr id="5614" name="Google Shape;5614;p31"/>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Summary project and discussion</a:t>
            </a:r>
            <a:endParaRPr dirty="0"/>
          </a:p>
        </p:txBody>
      </p:sp>
      <p:sp>
        <p:nvSpPr>
          <p:cNvPr id="5615" name="Google Shape;5615;p31">
            <a:hlinkClick r:id="rId5" action="ppaction://hlinksldjump"/>
          </p:cNvPr>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5. </a:t>
            </a:r>
            <a:r>
              <a:rPr lang="en-US" smtClean="0"/>
              <a:t>Q&amp;A</a:t>
            </a:r>
            <a:endParaRPr dirty="0"/>
          </a:p>
        </p:txBody>
      </p:sp>
      <p:sp>
        <p:nvSpPr>
          <p:cNvPr id="5617" name="Google Shape;5617;p31">
            <a:hlinkClick r:id="rId6" action="ppaction://hlinksldjump"/>
          </p:cNvPr>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2. Components</a:t>
            </a:r>
            <a:endParaRPr dirty="0"/>
          </a:p>
        </p:txBody>
      </p:sp>
      <p:sp>
        <p:nvSpPr>
          <p:cNvPr id="5618" name="Google Shape;5618;p31"/>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Components in making </a:t>
            </a:r>
            <a:r>
              <a:rPr lang="en-US" dirty="0" err="1" smtClean="0"/>
              <a:t>Bomberman</a:t>
            </a:r>
            <a:endParaRPr dirty="0"/>
          </a:p>
        </p:txBody>
      </p:sp>
      <p:sp>
        <p:nvSpPr>
          <p:cNvPr id="5619" name="Google Shape;5619;p31">
            <a:hlinkClick r:id="rId7" action="ppaction://hlinksldjump"/>
          </p:cNvPr>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3. Result</a:t>
            </a:r>
            <a:endParaRPr dirty="0"/>
          </a:p>
        </p:txBody>
      </p:sp>
      <p:sp>
        <p:nvSpPr>
          <p:cNvPr id="22" name="Google Shape;5614;p31"/>
          <p:cNvSpPr txBox="1">
            <a:spLocks noGrp="1"/>
          </p:cNvSpPr>
          <p:nvPr>
            <p:ph type="subTitle" idx="4"/>
          </p:nvPr>
        </p:nvSpPr>
        <p:spPr>
          <a:xfrm>
            <a:off x="4906750" y="2828905"/>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The completion of </a:t>
            </a:r>
            <a:r>
              <a:rPr lang="en-US" dirty="0" err="1" smtClean="0"/>
              <a:t>Bomberman</a:t>
            </a:r>
            <a:r>
              <a:rPr lang="en-US" dirty="0" smtClean="0"/>
              <a:t> project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4993105" cy="5122461"/>
          </a:xfrm>
          <a:prstGeom prst="rect">
            <a:avLst/>
          </a:prstGeom>
        </p:spPr>
      </p:pic>
      <p:pic>
        <p:nvPicPr>
          <p:cNvPr id="8" name="Picture 7"/>
          <p:cNvPicPr>
            <a:picLocks noChangeAspect="1"/>
          </p:cNvPicPr>
          <p:nvPr/>
        </p:nvPicPr>
        <p:blipFill>
          <a:blip r:embed="rId4"/>
          <a:stretch>
            <a:fillRect/>
          </a:stretch>
        </p:blipFill>
        <p:spPr>
          <a:xfrm>
            <a:off x="4993105" y="0"/>
            <a:ext cx="4150895" cy="5127887"/>
          </a:xfrm>
          <a:prstGeom prst="rect">
            <a:avLst/>
          </a:prstGeom>
        </p:spPr>
      </p:pic>
    </p:spTree>
    <p:extLst>
      <p:ext uri="{BB962C8B-B14F-4D97-AF65-F5344CB8AC3E}">
        <p14:creationId xmlns:p14="http://schemas.microsoft.com/office/powerpoint/2010/main" val="2193759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character/enemy/algorithm</a:t>
            </a:r>
            <a:endParaRPr dirty="0"/>
          </a:p>
        </p:txBody>
      </p:sp>
      <p:grpSp>
        <p:nvGrpSpPr>
          <p:cNvPr id="5742" name="Google Shape;5742;p34"/>
          <p:cNvGrpSpPr/>
          <p:nvPr/>
        </p:nvGrpSpPr>
        <p:grpSpPr>
          <a:xfrm rot="-5400000">
            <a:off x="1632270"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389264" y="2488380"/>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8466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4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Algorithm</a:t>
            </a:r>
            <a:endParaRPr dirty="0"/>
          </a:p>
        </p:txBody>
      </p:sp>
      <p:sp>
        <p:nvSpPr>
          <p:cNvPr id="6119" name="Google Shape;6119;p41"/>
          <p:cNvSpPr txBox="1">
            <a:spLocks noGrp="1"/>
          </p:cNvSpPr>
          <p:nvPr>
            <p:ph type="title" idx="2"/>
          </p:nvPr>
        </p:nvSpPr>
        <p:spPr>
          <a:xfrm>
            <a:off x="1598176" y="1762650"/>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Algorithm</a:t>
            </a:r>
            <a:endParaRPr dirty="0"/>
          </a:p>
        </p:txBody>
      </p:sp>
      <p:sp>
        <p:nvSpPr>
          <p:cNvPr id="6120" name="Google Shape;6120;p41"/>
          <p:cNvSpPr txBox="1">
            <a:spLocks noGrp="1"/>
          </p:cNvSpPr>
          <p:nvPr>
            <p:ph type="subTitle" idx="1"/>
          </p:nvPr>
        </p:nvSpPr>
        <p:spPr>
          <a:xfrm>
            <a:off x="1598175" y="2174828"/>
            <a:ext cx="2620800" cy="738000"/>
          </a:xfrm>
          <a:prstGeom prst="rect">
            <a:avLst/>
          </a:prstGeom>
        </p:spPr>
        <p:txBody>
          <a:bodyPr spcFirstLastPara="1" wrap="square" lIns="91425" tIns="91425" rIns="91425" bIns="91425" anchor="t" anchorCtr="0">
            <a:noAutofit/>
          </a:bodyPr>
          <a:lstStyle/>
          <a:p>
            <a:pPr marL="0" indent="0"/>
            <a:r>
              <a:rPr lang="en-US" dirty="0" smtClean="0"/>
              <a:t>Abstract </a:t>
            </a:r>
            <a:r>
              <a:rPr lang="en-US" dirty="0"/>
              <a:t>base class for defining different movement behaviors for enemies in the game</a:t>
            </a:r>
            <a:r>
              <a:rPr lang="en-US" dirty="0" smtClean="0"/>
              <a:t>.</a:t>
            </a:r>
            <a:endParaRPr lang="en-US" dirty="0"/>
          </a:p>
        </p:txBody>
      </p:sp>
      <p:sp>
        <p:nvSpPr>
          <p:cNvPr id="6121" name="Google Shape;6121;p41"/>
          <p:cNvSpPr txBox="1">
            <a:spLocks noGrp="1"/>
          </p:cNvSpPr>
          <p:nvPr>
            <p:ph type="title" idx="3"/>
          </p:nvPr>
        </p:nvSpPr>
        <p:spPr>
          <a:xfrm>
            <a:off x="1598176" y="3271775"/>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HighAlgo</a:t>
            </a:r>
            <a:endParaRPr dirty="0"/>
          </a:p>
        </p:txBody>
      </p:sp>
      <p:sp>
        <p:nvSpPr>
          <p:cNvPr id="6122" name="Google Shape;6122;p41"/>
          <p:cNvSpPr txBox="1">
            <a:spLocks noGrp="1"/>
          </p:cNvSpPr>
          <p:nvPr>
            <p:ph type="subTitle" idx="4"/>
          </p:nvPr>
        </p:nvSpPr>
        <p:spPr>
          <a:xfrm>
            <a:off x="1598175" y="3683953"/>
            <a:ext cx="3046014" cy="738000"/>
          </a:xfrm>
          <a:prstGeom prst="rect">
            <a:avLst/>
          </a:prstGeom>
        </p:spPr>
        <p:txBody>
          <a:bodyPr spcFirstLastPara="1" wrap="square" lIns="91425" tIns="91425" rIns="91425" bIns="91425" anchor="t" anchorCtr="0">
            <a:noAutofit/>
          </a:bodyPr>
          <a:lstStyle/>
          <a:p>
            <a:pPr marL="0" indent="0"/>
            <a:r>
              <a:rPr lang="en-US" dirty="0" smtClean="0"/>
              <a:t>Uses </a:t>
            </a:r>
            <a:r>
              <a:rPr lang="en-US" dirty="0"/>
              <a:t>Breadth-First Search (BFS) to determine the shortest path to the player and then decides the direction the enemy should move.</a:t>
            </a:r>
          </a:p>
          <a:p>
            <a:pPr marL="0" lvl="0" indent="0" algn="l" rtl="0">
              <a:spcBef>
                <a:spcPts val="0"/>
              </a:spcBef>
              <a:spcAft>
                <a:spcPts val="0"/>
              </a:spcAft>
              <a:buNone/>
            </a:pPr>
            <a:endParaRPr dirty="0"/>
          </a:p>
        </p:txBody>
      </p:sp>
      <p:sp>
        <p:nvSpPr>
          <p:cNvPr id="6123" name="Google Shape;6123;p41"/>
          <p:cNvSpPr txBox="1">
            <a:spLocks noGrp="1"/>
          </p:cNvSpPr>
          <p:nvPr>
            <p:ph type="title" idx="5"/>
          </p:nvPr>
        </p:nvSpPr>
        <p:spPr>
          <a:xfrm>
            <a:off x="5744226" y="1762650"/>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BFS</a:t>
            </a:r>
            <a:endParaRPr dirty="0"/>
          </a:p>
        </p:txBody>
      </p:sp>
      <p:sp>
        <p:nvSpPr>
          <p:cNvPr id="6124" name="Google Shape;6124;p41"/>
          <p:cNvSpPr txBox="1">
            <a:spLocks noGrp="1"/>
          </p:cNvSpPr>
          <p:nvPr>
            <p:ph type="subTitle" idx="6"/>
          </p:nvPr>
        </p:nvSpPr>
        <p:spPr>
          <a:xfrm>
            <a:off x="5744224" y="2174828"/>
            <a:ext cx="3088075" cy="7380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Implements the Breadth-First Search (BFS) algorithm to find the shortest path in a 2D grid (matrix) for the </a:t>
            </a:r>
            <a:r>
              <a:rPr lang="en-US" dirty="0" err="1"/>
              <a:t>Bomberman</a:t>
            </a:r>
            <a:r>
              <a:rPr lang="en-US" dirty="0"/>
              <a:t> game.</a:t>
            </a:r>
          </a:p>
          <a:p>
            <a:pPr marL="0" lvl="0" indent="0" algn="l" rtl="0">
              <a:spcBef>
                <a:spcPts val="0"/>
              </a:spcBef>
              <a:spcAft>
                <a:spcPts val="0"/>
              </a:spcAft>
              <a:buClr>
                <a:schemeClr val="dk1"/>
              </a:buClr>
              <a:buSzPts val="1100"/>
              <a:buFont typeface="Arial"/>
              <a:buNone/>
            </a:pPr>
            <a:endParaRPr dirty="0"/>
          </a:p>
        </p:txBody>
      </p:sp>
      <p:sp>
        <p:nvSpPr>
          <p:cNvPr id="6125" name="Google Shape;6125;p41"/>
          <p:cNvSpPr txBox="1">
            <a:spLocks noGrp="1"/>
          </p:cNvSpPr>
          <p:nvPr>
            <p:ph type="title" idx="7"/>
          </p:nvPr>
        </p:nvSpPr>
        <p:spPr>
          <a:xfrm>
            <a:off x="5744226" y="3271775"/>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MediumAlgo</a:t>
            </a:r>
            <a:endParaRPr dirty="0"/>
          </a:p>
        </p:txBody>
      </p:sp>
      <p:sp>
        <p:nvSpPr>
          <p:cNvPr id="6126" name="Google Shape;6126;p41"/>
          <p:cNvSpPr txBox="1">
            <a:spLocks noGrp="1"/>
          </p:cNvSpPr>
          <p:nvPr>
            <p:ph type="subTitle" idx="8"/>
          </p:nvPr>
        </p:nvSpPr>
        <p:spPr>
          <a:xfrm>
            <a:off x="5744225" y="3683953"/>
            <a:ext cx="2620800" cy="738000"/>
          </a:xfrm>
          <a:prstGeom prst="rect">
            <a:avLst/>
          </a:prstGeom>
        </p:spPr>
        <p:txBody>
          <a:bodyPr spcFirstLastPara="1" wrap="square" lIns="91425" tIns="91425" rIns="91425" bIns="91425" anchor="t" anchorCtr="0">
            <a:noAutofit/>
          </a:bodyPr>
          <a:lstStyle/>
          <a:p>
            <a:pPr marL="0" indent="0"/>
            <a:r>
              <a:rPr lang="en-US" dirty="0" smtClean="0"/>
              <a:t>Attempts </a:t>
            </a:r>
            <a:r>
              <a:rPr lang="en-US" dirty="0"/>
              <a:t>to move the enemy towards the player either vertically or horizontally, depending on random choice.</a:t>
            </a:r>
          </a:p>
          <a:p>
            <a:pPr marL="0" lvl="0" indent="0" algn="l" rtl="0">
              <a:spcBef>
                <a:spcPts val="0"/>
              </a:spcBef>
              <a:spcAft>
                <a:spcPts val="0"/>
              </a:spcAft>
              <a:buNone/>
            </a:pPr>
            <a:endParaRPr dirty="0"/>
          </a:p>
        </p:txBody>
      </p:sp>
      <p:sp>
        <p:nvSpPr>
          <p:cNvPr id="6165" name="Google Shape;6165;p41"/>
          <p:cNvSpPr/>
          <p:nvPr/>
        </p:nvSpPr>
        <p:spPr>
          <a:xfrm>
            <a:off x="8723150" y="1099650"/>
            <a:ext cx="28800" cy="2944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41"/>
          <p:cNvGrpSpPr/>
          <p:nvPr/>
        </p:nvGrpSpPr>
        <p:grpSpPr>
          <a:xfrm rot="-5400000">
            <a:off x="2137596" y="535371"/>
            <a:ext cx="242781" cy="161857"/>
            <a:chOff x="2500050" y="3730175"/>
            <a:chExt cx="2619000" cy="1746025"/>
          </a:xfrm>
        </p:grpSpPr>
        <p:sp>
          <p:nvSpPr>
            <p:cNvPr id="6167" name="Google Shape;6167;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41"/>
          <p:cNvGrpSpPr/>
          <p:nvPr/>
        </p:nvGrpSpPr>
        <p:grpSpPr>
          <a:xfrm rot="5400000">
            <a:off x="6763621" y="535371"/>
            <a:ext cx="242781" cy="161857"/>
            <a:chOff x="2500050" y="3730175"/>
            <a:chExt cx="2619000" cy="1746025"/>
          </a:xfrm>
        </p:grpSpPr>
        <p:sp>
          <p:nvSpPr>
            <p:cNvPr id="6172" name="Google Shape;6172;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41"/>
          <p:cNvSpPr/>
          <p:nvPr/>
        </p:nvSpPr>
        <p:spPr>
          <a:xfrm>
            <a:off x="8689850" y="86532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1"/>
          <p:cNvSpPr/>
          <p:nvPr/>
        </p:nvSpPr>
        <p:spPr>
          <a:xfrm rot="10800000">
            <a:off x="8689850" y="41956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333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4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Algorithm</a:t>
            </a:r>
            <a:endParaRPr dirty="0"/>
          </a:p>
        </p:txBody>
      </p:sp>
      <p:sp>
        <p:nvSpPr>
          <p:cNvPr id="6119" name="Google Shape;6119;p41"/>
          <p:cNvSpPr txBox="1">
            <a:spLocks noGrp="1"/>
          </p:cNvSpPr>
          <p:nvPr>
            <p:ph type="title" idx="2"/>
          </p:nvPr>
        </p:nvSpPr>
        <p:spPr>
          <a:xfrm>
            <a:off x="1598176" y="1762650"/>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SimpleAlgo</a:t>
            </a:r>
            <a:endParaRPr dirty="0"/>
          </a:p>
        </p:txBody>
      </p:sp>
      <p:sp>
        <p:nvSpPr>
          <p:cNvPr id="6120" name="Google Shape;6120;p41"/>
          <p:cNvSpPr txBox="1">
            <a:spLocks noGrp="1"/>
          </p:cNvSpPr>
          <p:nvPr>
            <p:ph type="subTitle" idx="1"/>
          </p:nvPr>
        </p:nvSpPr>
        <p:spPr>
          <a:xfrm>
            <a:off x="1598174" y="2174828"/>
            <a:ext cx="2793351" cy="738000"/>
          </a:xfrm>
          <a:prstGeom prst="rect">
            <a:avLst/>
          </a:prstGeom>
        </p:spPr>
        <p:txBody>
          <a:bodyPr spcFirstLastPara="1" wrap="square" lIns="91425" tIns="91425" rIns="91425" bIns="91425" anchor="t" anchorCtr="0">
            <a:noAutofit/>
          </a:bodyPr>
          <a:lstStyle/>
          <a:p>
            <a:pPr marL="0" indent="0"/>
            <a:r>
              <a:rPr lang="en-US" dirty="0" smtClean="0"/>
              <a:t>Randomly </a:t>
            </a:r>
            <a:r>
              <a:rPr lang="en-US" dirty="0"/>
              <a:t>selects a direction for the enemy to move, making it the simplest form of movement </a:t>
            </a:r>
            <a:r>
              <a:rPr lang="en-US" dirty="0" smtClean="0"/>
              <a:t>logic.</a:t>
            </a:r>
            <a:endParaRPr lang="en-US" dirty="0"/>
          </a:p>
        </p:txBody>
      </p:sp>
      <p:sp>
        <p:nvSpPr>
          <p:cNvPr id="6123" name="Google Shape;6123;p41"/>
          <p:cNvSpPr txBox="1">
            <a:spLocks noGrp="1"/>
          </p:cNvSpPr>
          <p:nvPr>
            <p:ph type="title" idx="5"/>
          </p:nvPr>
        </p:nvSpPr>
        <p:spPr>
          <a:xfrm>
            <a:off x="5744226" y="1762650"/>
            <a:ext cx="26208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Point</a:t>
            </a:r>
            <a:endParaRPr dirty="0"/>
          </a:p>
        </p:txBody>
      </p:sp>
      <p:sp>
        <p:nvSpPr>
          <p:cNvPr id="6124" name="Google Shape;6124;p41"/>
          <p:cNvSpPr txBox="1">
            <a:spLocks noGrp="1"/>
          </p:cNvSpPr>
          <p:nvPr>
            <p:ph type="subTitle" idx="6"/>
          </p:nvPr>
        </p:nvSpPr>
        <p:spPr>
          <a:xfrm>
            <a:off x="5744225" y="2174828"/>
            <a:ext cx="2620800" cy="7380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smtClean="0"/>
              <a:t>Used for </a:t>
            </a:r>
            <a:r>
              <a:rPr lang="en-US" dirty="0"/>
              <a:t>representing a location in a 2D </a:t>
            </a:r>
            <a:r>
              <a:rPr lang="en-US" dirty="0" smtClean="0"/>
              <a:t>grid.</a:t>
            </a:r>
            <a:endParaRPr dirty="0"/>
          </a:p>
        </p:txBody>
      </p:sp>
      <p:sp>
        <p:nvSpPr>
          <p:cNvPr id="6165" name="Google Shape;6165;p41"/>
          <p:cNvSpPr/>
          <p:nvPr/>
        </p:nvSpPr>
        <p:spPr>
          <a:xfrm>
            <a:off x="8723150" y="1099650"/>
            <a:ext cx="28800" cy="2944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41"/>
          <p:cNvGrpSpPr/>
          <p:nvPr/>
        </p:nvGrpSpPr>
        <p:grpSpPr>
          <a:xfrm rot="-5400000">
            <a:off x="2137596" y="535371"/>
            <a:ext cx="242781" cy="161857"/>
            <a:chOff x="2500050" y="3730175"/>
            <a:chExt cx="2619000" cy="1746025"/>
          </a:xfrm>
        </p:grpSpPr>
        <p:sp>
          <p:nvSpPr>
            <p:cNvPr id="6167" name="Google Shape;6167;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41"/>
          <p:cNvGrpSpPr/>
          <p:nvPr/>
        </p:nvGrpSpPr>
        <p:grpSpPr>
          <a:xfrm rot="5400000">
            <a:off x="6763621" y="535371"/>
            <a:ext cx="242781" cy="161857"/>
            <a:chOff x="2500050" y="3730175"/>
            <a:chExt cx="2619000" cy="1746025"/>
          </a:xfrm>
        </p:grpSpPr>
        <p:sp>
          <p:nvSpPr>
            <p:cNvPr id="6172" name="Google Shape;6172;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41"/>
          <p:cNvSpPr/>
          <p:nvPr/>
        </p:nvSpPr>
        <p:spPr>
          <a:xfrm>
            <a:off x="8689850" y="86532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1"/>
          <p:cNvSpPr/>
          <p:nvPr/>
        </p:nvSpPr>
        <p:spPr>
          <a:xfrm rot="10800000">
            <a:off x="8689850" y="41956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character/enemy/algorithm/BFS</a:t>
            </a:r>
            <a:endParaRPr dirty="0"/>
          </a:p>
        </p:txBody>
      </p:sp>
      <p:grpSp>
        <p:nvGrpSpPr>
          <p:cNvPr id="5742" name="Google Shape;5742;p34"/>
          <p:cNvGrpSpPr/>
          <p:nvPr/>
        </p:nvGrpSpPr>
        <p:grpSpPr>
          <a:xfrm rot="-5400000">
            <a:off x="1283355" y="248293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762243" y="247897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7906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0" y="3585"/>
            <a:ext cx="3838073" cy="2259525"/>
          </a:xfrm>
          <a:prstGeom prst="rect">
            <a:avLst/>
          </a:prstGeom>
        </p:spPr>
      </p:pic>
      <p:pic>
        <p:nvPicPr>
          <p:cNvPr id="4" name="Picture 3"/>
          <p:cNvPicPr>
            <a:picLocks noChangeAspect="1"/>
          </p:cNvPicPr>
          <p:nvPr/>
        </p:nvPicPr>
        <p:blipFill>
          <a:blip r:embed="rId4"/>
          <a:stretch>
            <a:fillRect/>
          </a:stretch>
        </p:blipFill>
        <p:spPr>
          <a:xfrm>
            <a:off x="2105526" y="2262923"/>
            <a:ext cx="7038474" cy="2880577"/>
          </a:xfrm>
          <a:prstGeom prst="rect">
            <a:avLst/>
          </a:prstGeom>
        </p:spPr>
      </p:pic>
      <p:sp>
        <p:nvSpPr>
          <p:cNvPr id="40" name="Google Shape;5890;p36"/>
          <p:cNvSpPr txBox="1">
            <a:spLocks noGrp="1"/>
          </p:cNvSpPr>
          <p:nvPr>
            <p:ph type="body" idx="1"/>
          </p:nvPr>
        </p:nvSpPr>
        <p:spPr>
          <a:xfrm>
            <a:off x="3964405" y="0"/>
            <a:ext cx="5053263" cy="1852863"/>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This code prepares data for the </a:t>
            </a:r>
            <a:r>
              <a:rPr lang="en-US" dirty="0" err="1"/>
              <a:t>pathfinding</a:t>
            </a:r>
            <a:r>
              <a:rPr lang="en-US" dirty="0"/>
              <a:t> process of the BFS algorithm. </a:t>
            </a:r>
            <a:r>
              <a:rPr lang="en-US" dirty="0" err="1" smtClean="0"/>
              <a:t>It:Check</a:t>
            </a:r>
            <a:r>
              <a:rPr lang="en-US" dirty="0" smtClean="0"/>
              <a:t> </a:t>
            </a:r>
            <a:r>
              <a:rPr lang="en-US" dirty="0"/>
              <a:t>if the start and end points are </a:t>
            </a:r>
            <a:r>
              <a:rPr lang="en-US" dirty="0" err="1" smtClean="0"/>
              <a:t>valid.Initialize</a:t>
            </a:r>
            <a:r>
              <a:rPr lang="en-US" dirty="0" smtClean="0"/>
              <a:t> </a:t>
            </a:r>
            <a:r>
              <a:rPr lang="en-US" dirty="0"/>
              <a:t>the matrix of traversable cells as Cell objects, storing the position, distance, and previous cell information of each cell in the </a:t>
            </a:r>
            <a:r>
              <a:rPr lang="en-US" dirty="0" err="1" smtClean="0"/>
              <a:t>matrix.Now</a:t>
            </a:r>
            <a:r>
              <a:rPr lang="en-US" dirty="0" smtClean="0"/>
              <a:t> </a:t>
            </a:r>
            <a:r>
              <a:rPr lang="en-US" dirty="0"/>
              <a:t>the cells matrix is ​​ready so that BFS can traverse the cells, update the distance and construct the shortest path from the start point to the end point.</a:t>
            </a:r>
            <a:endParaRPr dirty="0"/>
          </a:p>
        </p:txBody>
      </p:sp>
      <p:sp>
        <p:nvSpPr>
          <p:cNvPr id="42" name="Rectangle 41"/>
          <p:cNvSpPr/>
          <p:nvPr/>
        </p:nvSpPr>
        <p:spPr>
          <a:xfrm>
            <a:off x="601579" y="1191126"/>
            <a:ext cx="1359568" cy="6617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394284" y="2791326"/>
            <a:ext cx="6749716" cy="21055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5890;p36"/>
          <p:cNvSpPr txBox="1">
            <a:spLocks/>
          </p:cNvSpPr>
          <p:nvPr/>
        </p:nvSpPr>
        <p:spPr>
          <a:xfrm>
            <a:off x="4910889" y="2319087"/>
            <a:ext cx="4521869" cy="534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just">
              <a:spcAft>
                <a:spcPts val="1600"/>
              </a:spcAft>
              <a:buFont typeface="Advent Pro Medium"/>
              <a:buNone/>
            </a:pPr>
            <a:r>
              <a:rPr lang="en-US" dirty="0" smtClean="0"/>
              <a:t>Get the starting point and ending point</a:t>
            </a:r>
            <a:endParaRPr lang="en-US" dirty="0"/>
          </a:p>
        </p:txBody>
      </p:sp>
      <p:sp>
        <p:nvSpPr>
          <p:cNvPr id="47" name="Google Shape;5890;p36"/>
          <p:cNvSpPr txBox="1">
            <a:spLocks/>
          </p:cNvSpPr>
          <p:nvPr/>
        </p:nvSpPr>
        <p:spPr>
          <a:xfrm>
            <a:off x="1919036" y="1174558"/>
            <a:ext cx="1774659" cy="534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just">
              <a:spcAft>
                <a:spcPts val="1600"/>
              </a:spcAft>
              <a:buFont typeface="Advent Pro Medium"/>
              <a:buNone/>
            </a:pPr>
            <a:r>
              <a:rPr lang="en-US" dirty="0" smtClean="0"/>
              <a:t>Row, col, distant and prevent point</a:t>
            </a:r>
            <a:endParaRPr lang="en-US" dirty="0"/>
          </a:p>
        </p:txBody>
      </p:sp>
      <p:sp>
        <p:nvSpPr>
          <p:cNvPr id="48" name="Google Shape;5890;p36"/>
          <p:cNvSpPr txBox="1">
            <a:spLocks/>
          </p:cNvSpPr>
          <p:nvPr/>
        </p:nvSpPr>
        <p:spPr>
          <a:xfrm>
            <a:off x="422107" y="2986032"/>
            <a:ext cx="1683419" cy="1716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just">
              <a:spcAft>
                <a:spcPts val="1600"/>
              </a:spcAft>
              <a:buNone/>
            </a:pPr>
            <a:r>
              <a:rPr lang="en-US" dirty="0"/>
              <a:t>Check the validity of the start and end points. Initialize the matrix cell (Cell). Initialize cells in the cells matrix.</a:t>
            </a:r>
          </a:p>
        </p:txBody>
      </p:sp>
    </p:spTree>
    <p:extLst>
      <p:ext uri="{BB962C8B-B14F-4D97-AF65-F5344CB8AC3E}">
        <p14:creationId xmlns:p14="http://schemas.microsoft.com/office/powerpoint/2010/main" val="417953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0" y="0"/>
            <a:ext cx="3224463" cy="5143500"/>
          </a:xfrm>
          <a:prstGeom prst="rect">
            <a:avLst/>
          </a:prstGeom>
        </p:spPr>
      </p:pic>
      <p:pic>
        <p:nvPicPr>
          <p:cNvPr id="18" name="Picture 17"/>
          <p:cNvPicPr>
            <a:picLocks noChangeAspect="1"/>
          </p:cNvPicPr>
          <p:nvPr/>
        </p:nvPicPr>
        <p:blipFill>
          <a:blip r:embed="rId4"/>
          <a:stretch>
            <a:fillRect/>
          </a:stretch>
        </p:blipFill>
        <p:spPr>
          <a:xfrm>
            <a:off x="4521886" y="2742290"/>
            <a:ext cx="3324689" cy="2257740"/>
          </a:xfrm>
          <a:prstGeom prst="rect">
            <a:avLst/>
          </a:prstGeom>
        </p:spPr>
      </p:pic>
      <p:sp>
        <p:nvSpPr>
          <p:cNvPr id="19" name="Oval 18"/>
          <p:cNvSpPr/>
          <p:nvPr/>
        </p:nvSpPr>
        <p:spPr>
          <a:xfrm>
            <a:off x="6773779" y="4174957"/>
            <a:ext cx="180474"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21705" y="2947737"/>
            <a:ext cx="108284" cy="192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19" idx="2"/>
            <a:endCxn id="20" idx="3"/>
          </p:cNvCxnSpPr>
          <p:nvPr/>
        </p:nvCxnSpPr>
        <p:spPr>
          <a:xfrm flipH="1" flipV="1">
            <a:off x="5329989" y="3043990"/>
            <a:ext cx="1443790" cy="1245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p:cNvCxnSpPr>
          <p:nvPr/>
        </p:nvCxnSpPr>
        <p:spPr>
          <a:xfrm flipH="1">
            <a:off x="5516479" y="4289257"/>
            <a:ext cx="1257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5476356" y="4054642"/>
            <a:ext cx="1" cy="234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75847" y="3871160"/>
            <a:ext cx="4752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751095" y="4054642"/>
            <a:ext cx="709863" cy="50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50100" y="3871159"/>
            <a:ext cx="995" cy="183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56309" y="3871159"/>
            <a:ext cx="9743" cy="6647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Google Shape;5890;p36"/>
          <p:cNvSpPr txBox="1">
            <a:spLocks noGrp="1"/>
          </p:cNvSpPr>
          <p:nvPr>
            <p:ph type="body" idx="1"/>
          </p:nvPr>
        </p:nvSpPr>
        <p:spPr>
          <a:xfrm>
            <a:off x="3618497" y="860259"/>
            <a:ext cx="5053263" cy="1852863"/>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The square is the player, the circle is the enemy, the yellow line is the enemy using the BFS algorithm to find the target, the target here is the player. Where 0 represents the path the enemy can take and 1 represents the obstacle.</a:t>
            </a:r>
            <a:endParaRPr dirty="0"/>
          </a:p>
        </p:txBody>
      </p:sp>
    </p:spTree>
    <p:extLst>
      <p:ext uri="{BB962C8B-B14F-4D97-AF65-F5344CB8AC3E}">
        <p14:creationId xmlns:p14="http://schemas.microsoft.com/office/powerpoint/2010/main" val="2641971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character/enemy/algorithm/HighAlgo</a:t>
            </a:r>
            <a:endParaRPr dirty="0"/>
          </a:p>
        </p:txBody>
      </p:sp>
      <p:grpSp>
        <p:nvGrpSpPr>
          <p:cNvPr id="5742" name="Google Shape;5742;p34"/>
          <p:cNvGrpSpPr/>
          <p:nvPr/>
        </p:nvGrpSpPr>
        <p:grpSpPr>
          <a:xfrm rot="-5400000">
            <a:off x="934439" y="2478979"/>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8099127" y="247897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9678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18" y="1"/>
            <a:ext cx="4782350" cy="5143499"/>
          </a:xfrm>
          <a:prstGeom prst="rect">
            <a:avLst/>
          </a:prstGeom>
        </p:spPr>
      </p:pic>
      <p:sp>
        <p:nvSpPr>
          <p:cNvPr id="5" name="Google Shape;5889;p36"/>
          <p:cNvSpPr txBox="1">
            <a:spLocks noGrp="1"/>
          </p:cNvSpPr>
          <p:nvPr>
            <p:ph type="title"/>
          </p:nvPr>
        </p:nvSpPr>
        <p:spPr>
          <a:xfrm>
            <a:off x="3527807" y="233741"/>
            <a:ext cx="569713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600" dirty="0" smtClean="0"/>
              <a:t>Entities/characer/enemy/algorithm/HighAlgo</a:t>
            </a:r>
            <a:endParaRPr sz="1600" dirty="0"/>
          </a:p>
        </p:txBody>
      </p:sp>
      <p:grpSp>
        <p:nvGrpSpPr>
          <p:cNvPr id="6" name="Google Shape;5891;p36"/>
          <p:cNvGrpSpPr/>
          <p:nvPr/>
        </p:nvGrpSpPr>
        <p:grpSpPr>
          <a:xfrm rot="-5400000">
            <a:off x="3512883" y="520090"/>
            <a:ext cx="242781" cy="161857"/>
            <a:chOff x="2500050" y="3730175"/>
            <a:chExt cx="2619000" cy="1746025"/>
          </a:xfrm>
        </p:grpSpPr>
        <p:sp>
          <p:nvSpPr>
            <p:cNvPr id="7"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96;p36"/>
          <p:cNvGrpSpPr/>
          <p:nvPr/>
        </p:nvGrpSpPr>
        <p:grpSpPr>
          <a:xfrm rot="5400000">
            <a:off x="8941681" y="520090"/>
            <a:ext cx="242781" cy="161857"/>
            <a:chOff x="2500050" y="3730175"/>
            <a:chExt cx="2619000" cy="1746025"/>
          </a:xfrm>
        </p:grpSpPr>
        <p:sp>
          <p:nvSpPr>
            <p:cNvPr id="12"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5890;p36"/>
          <p:cNvSpPr txBox="1">
            <a:spLocks noGrp="1"/>
          </p:cNvSpPr>
          <p:nvPr>
            <p:ph type="body" idx="1"/>
          </p:nvPr>
        </p:nvSpPr>
        <p:spPr>
          <a:xfrm>
            <a:off x="5017168" y="1425743"/>
            <a:ext cx="3245518" cy="1852863"/>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err="1"/>
              <a:t>HighAlgo</a:t>
            </a:r>
            <a:r>
              <a:rPr lang="en-US" dirty="0"/>
              <a:t> is the most sophisticated algorithm in this project for enemies that can </a:t>
            </a:r>
            <a:r>
              <a:rPr lang="en-US" dirty="0" smtClean="0"/>
              <a:t>avoid obstacles </a:t>
            </a:r>
            <a:r>
              <a:rPr lang="en-US" dirty="0"/>
              <a:t>and will find the closest </a:t>
            </a:r>
            <a:r>
              <a:rPr lang="en-US" dirty="0" smtClean="0"/>
              <a:t>path </a:t>
            </a:r>
            <a:r>
              <a:rPr lang="en-US" dirty="0"/>
              <a:t>to the player. It inherits from the BFS algorithm implemented in the previous class</a:t>
            </a:r>
            <a:endParaRPr dirty="0"/>
          </a:p>
        </p:txBody>
      </p:sp>
      <p:cxnSp>
        <p:nvCxnSpPr>
          <p:cNvPr id="17" name="Straight Arrow Connector 16"/>
          <p:cNvCxnSpPr>
            <a:endCxn id="16" idx="1"/>
          </p:cNvCxnSpPr>
          <p:nvPr/>
        </p:nvCxnSpPr>
        <p:spPr>
          <a:xfrm>
            <a:off x="3838074" y="108284"/>
            <a:ext cx="1179094" cy="22438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6" idx="1"/>
          </p:cNvCxnSpPr>
          <p:nvPr/>
        </p:nvCxnSpPr>
        <p:spPr>
          <a:xfrm>
            <a:off x="2775285" y="2352174"/>
            <a:ext cx="2241883"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350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character/enemy/algorithm/MediumAlgo</a:t>
            </a:r>
            <a:endParaRPr dirty="0"/>
          </a:p>
        </p:txBody>
      </p:sp>
      <p:grpSp>
        <p:nvGrpSpPr>
          <p:cNvPr id="5742" name="Google Shape;5742;p34"/>
          <p:cNvGrpSpPr/>
          <p:nvPr/>
        </p:nvGrpSpPr>
        <p:grpSpPr>
          <a:xfrm rot="-5400000">
            <a:off x="717870" y="2478979"/>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8315696" y="247897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43929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5627" name="Google Shape;5627;p3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 to Bomberman and how it is being built</a:t>
            </a:r>
            <a:endParaRPr dirty="0"/>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3553322" cy="5143500"/>
          </a:xfrm>
          <a:prstGeom prst="rect">
            <a:avLst/>
          </a:prstGeom>
        </p:spPr>
      </p:pic>
      <p:pic>
        <p:nvPicPr>
          <p:cNvPr id="4" name="Picture 3"/>
          <p:cNvPicPr>
            <a:picLocks noChangeAspect="1"/>
          </p:cNvPicPr>
          <p:nvPr/>
        </p:nvPicPr>
        <p:blipFill>
          <a:blip r:embed="rId4"/>
          <a:stretch>
            <a:fillRect/>
          </a:stretch>
        </p:blipFill>
        <p:spPr>
          <a:xfrm>
            <a:off x="3527807" y="1542547"/>
            <a:ext cx="4248743" cy="3600953"/>
          </a:xfrm>
          <a:prstGeom prst="rect">
            <a:avLst/>
          </a:prstGeom>
        </p:spPr>
      </p:pic>
      <p:sp>
        <p:nvSpPr>
          <p:cNvPr id="17" name="Google Shape;5890;p36"/>
          <p:cNvSpPr txBox="1">
            <a:spLocks noGrp="1"/>
          </p:cNvSpPr>
          <p:nvPr>
            <p:ph type="body" idx="1"/>
          </p:nvPr>
        </p:nvSpPr>
        <p:spPr>
          <a:xfrm>
            <a:off x="4531032" y="47119"/>
            <a:ext cx="3245518" cy="1497931"/>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err="1"/>
              <a:t>MediumAlgo</a:t>
            </a:r>
            <a:r>
              <a:rPr lang="en-US" dirty="0"/>
              <a:t> possesses a less complex algorithm for normal </a:t>
            </a:r>
            <a:r>
              <a:rPr lang="en-US" dirty="0" smtClean="0"/>
              <a:t>enemies, </a:t>
            </a:r>
            <a:r>
              <a:rPr lang="en-US" dirty="0"/>
              <a:t>they have the ability to avoid obstacles and can find the player but the distance for them to develop is very short.</a:t>
            </a:r>
            <a:endParaRPr dirty="0"/>
          </a:p>
        </p:txBody>
      </p:sp>
    </p:spTree>
    <p:extLst>
      <p:ext uri="{BB962C8B-B14F-4D97-AF65-F5344CB8AC3E}">
        <p14:creationId xmlns:p14="http://schemas.microsoft.com/office/powerpoint/2010/main" val="1432176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character/enemy/algorithm/SimpleAlgo</a:t>
            </a:r>
            <a:endParaRPr dirty="0"/>
          </a:p>
        </p:txBody>
      </p:sp>
      <p:grpSp>
        <p:nvGrpSpPr>
          <p:cNvPr id="5742" name="Google Shape;5742;p34"/>
          <p:cNvGrpSpPr/>
          <p:nvPr/>
        </p:nvGrpSpPr>
        <p:grpSpPr>
          <a:xfrm rot="-5400000">
            <a:off x="717870" y="2478979"/>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8315696" y="247897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8817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 name="Google Shape;5889;p36"/>
          <p:cNvSpPr txBox="1">
            <a:spLocks noGrp="1"/>
          </p:cNvSpPr>
          <p:nvPr>
            <p:ph type="title"/>
          </p:nvPr>
        </p:nvSpPr>
        <p:spPr>
          <a:xfrm>
            <a:off x="3302482" y="209678"/>
            <a:ext cx="569713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600" dirty="0" smtClean="0"/>
              <a:t>Entities/characer/enemy/algorithm/SimpleAlgo</a:t>
            </a:r>
            <a:endParaRPr sz="1600" dirty="0"/>
          </a:p>
        </p:txBody>
      </p:sp>
      <p:grpSp>
        <p:nvGrpSpPr>
          <p:cNvPr id="6" name="Google Shape;5891;p36"/>
          <p:cNvGrpSpPr/>
          <p:nvPr/>
        </p:nvGrpSpPr>
        <p:grpSpPr>
          <a:xfrm rot="-5400000">
            <a:off x="3181090" y="496027"/>
            <a:ext cx="242781" cy="161857"/>
            <a:chOff x="2500050" y="3730175"/>
            <a:chExt cx="2619000" cy="1746025"/>
          </a:xfrm>
        </p:grpSpPr>
        <p:sp>
          <p:nvSpPr>
            <p:cNvPr id="7"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96;p36"/>
          <p:cNvGrpSpPr/>
          <p:nvPr/>
        </p:nvGrpSpPr>
        <p:grpSpPr>
          <a:xfrm rot="5400000">
            <a:off x="8898322" y="496027"/>
            <a:ext cx="242781" cy="161857"/>
            <a:chOff x="2500050" y="3730175"/>
            <a:chExt cx="2619000" cy="1746025"/>
          </a:xfrm>
        </p:grpSpPr>
        <p:sp>
          <p:nvSpPr>
            <p:cNvPr id="12"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1300854"/>
            <a:ext cx="5087060" cy="857370"/>
          </a:xfrm>
          <a:prstGeom prst="rect">
            <a:avLst/>
          </a:prstGeom>
        </p:spPr>
      </p:pic>
      <p:sp>
        <p:nvSpPr>
          <p:cNvPr id="16" name="Google Shape;5890;p36"/>
          <p:cNvSpPr txBox="1">
            <a:spLocks noGrp="1"/>
          </p:cNvSpPr>
          <p:nvPr>
            <p:ph type="body" idx="1"/>
          </p:nvPr>
        </p:nvSpPr>
        <p:spPr>
          <a:xfrm>
            <a:off x="5349179" y="1300854"/>
            <a:ext cx="3245518" cy="1497931"/>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err="1"/>
              <a:t>SimpleAlgo</a:t>
            </a:r>
            <a:r>
              <a:rPr lang="en-US" dirty="0"/>
              <a:t> is for the least developed enemies, they only come to you when there are no obstacles or are not affected by objects at all. They have function </a:t>
            </a:r>
            <a:r>
              <a:rPr lang="en-US" dirty="0" err="1"/>
              <a:t>getDirection</a:t>
            </a:r>
            <a:r>
              <a:rPr lang="en-US" dirty="0"/>
              <a:t>() {return </a:t>
            </a:r>
            <a:r>
              <a:rPr lang="en-US" dirty="0" err="1"/>
              <a:t>random.nextInt</a:t>
            </a:r>
            <a:r>
              <a:rPr lang="en-US" dirty="0"/>
              <a:t>(4);}</a:t>
            </a:r>
            <a:endParaRPr dirty="0"/>
          </a:p>
        </p:txBody>
      </p:sp>
    </p:spTree>
    <p:extLst>
      <p:ext uri="{BB962C8B-B14F-4D97-AF65-F5344CB8AC3E}">
        <p14:creationId xmlns:p14="http://schemas.microsoft.com/office/powerpoint/2010/main" val="3956951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vi-VN" dirty="0" smtClean="0"/>
              <a:t>character/enemy/Enemy</a:t>
            </a:r>
            <a:endParaRPr dirty="0"/>
          </a:p>
        </p:txBody>
      </p:sp>
      <p:grpSp>
        <p:nvGrpSpPr>
          <p:cNvPr id="5742" name="Google Shape;5742;p34"/>
          <p:cNvGrpSpPr/>
          <p:nvPr/>
        </p:nvGrpSpPr>
        <p:grpSpPr>
          <a:xfrm rot="-5400000">
            <a:off x="1716491" y="2478979"/>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293011" y="247897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1596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5830091"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092" y="1823136"/>
            <a:ext cx="3313908" cy="3313908"/>
          </a:xfrm>
          <a:prstGeom prst="rect">
            <a:avLst/>
          </a:prstGeom>
        </p:spPr>
      </p:pic>
      <p:sp>
        <p:nvSpPr>
          <p:cNvPr id="5" name="Google Shape;5890;p36"/>
          <p:cNvSpPr txBox="1">
            <a:spLocks noGrp="1"/>
          </p:cNvSpPr>
          <p:nvPr>
            <p:ph type="body" idx="1"/>
          </p:nvPr>
        </p:nvSpPr>
        <p:spPr>
          <a:xfrm>
            <a:off x="5830092" y="162603"/>
            <a:ext cx="3245518" cy="1497931"/>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Enemies also possess a number of classes identical to the player, however, they have different expressions and attributes depending on the type of enemy and the algorithm applied.</a:t>
            </a:r>
            <a:endParaRPr dirty="0"/>
          </a:p>
        </p:txBody>
      </p:sp>
    </p:spTree>
    <p:extLst>
      <p:ext uri="{BB962C8B-B14F-4D97-AF65-F5344CB8AC3E}">
        <p14:creationId xmlns:p14="http://schemas.microsoft.com/office/powerpoint/2010/main" val="2104581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4496427" cy="3991532"/>
          </a:xfrm>
          <a:prstGeom prst="rect">
            <a:avLst/>
          </a:prstGeom>
        </p:spPr>
      </p:pic>
      <p:pic>
        <p:nvPicPr>
          <p:cNvPr id="4" name="Picture 3"/>
          <p:cNvPicPr>
            <a:picLocks noChangeAspect="1"/>
          </p:cNvPicPr>
          <p:nvPr/>
        </p:nvPicPr>
        <p:blipFill>
          <a:blip r:embed="rId4"/>
          <a:stretch>
            <a:fillRect/>
          </a:stretch>
        </p:blipFill>
        <p:spPr>
          <a:xfrm>
            <a:off x="4496427" y="0"/>
            <a:ext cx="4686108" cy="3991532"/>
          </a:xfrm>
          <a:prstGeom prst="rect">
            <a:avLst/>
          </a:prstGeom>
        </p:spPr>
      </p:pic>
      <p:sp>
        <p:nvSpPr>
          <p:cNvPr id="6" name="Google Shape;5890;p36"/>
          <p:cNvSpPr txBox="1">
            <a:spLocks noGrp="1"/>
          </p:cNvSpPr>
          <p:nvPr>
            <p:ph type="body" idx="1"/>
          </p:nvPr>
        </p:nvSpPr>
        <p:spPr>
          <a:xfrm>
            <a:off x="1710177" y="3991532"/>
            <a:ext cx="5572500" cy="926431"/>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Most have the ability to </a:t>
            </a:r>
            <a:r>
              <a:rPr lang="en-US" dirty="0" smtClean="0"/>
              <a:t>avoid </a:t>
            </a:r>
            <a:r>
              <a:rPr lang="en-US" dirty="0"/>
              <a:t>bombs and will automatically detect themselves in a safe zone, meaning that after the bomb explodes, the time to </a:t>
            </a:r>
            <a:r>
              <a:rPr lang="en-US" dirty="0" smtClean="0"/>
              <a:t>avoid </a:t>
            </a:r>
            <a:r>
              <a:rPr lang="en-US" dirty="0"/>
              <a:t>the bomb will be reset.</a:t>
            </a:r>
            <a:endParaRPr dirty="0"/>
          </a:p>
        </p:txBody>
      </p:sp>
      <p:cxnSp>
        <p:nvCxnSpPr>
          <p:cNvPr id="8" name="Straight Arrow Connector 7"/>
          <p:cNvCxnSpPr>
            <a:endCxn id="6" idx="0"/>
          </p:cNvCxnSpPr>
          <p:nvPr/>
        </p:nvCxnSpPr>
        <p:spPr>
          <a:xfrm>
            <a:off x="1828800" y="144379"/>
            <a:ext cx="2667627" cy="38471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496427" y="144379"/>
            <a:ext cx="2012658" cy="38471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41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en-US" dirty="0" smtClean="0"/>
              <a:t>tile/destroyable/brick</a:t>
            </a:r>
            <a:endParaRPr dirty="0"/>
          </a:p>
        </p:txBody>
      </p:sp>
      <p:grpSp>
        <p:nvGrpSpPr>
          <p:cNvPr id="5742" name="Google Shape;5742;p34"/>
          <p:cNvGrpSpPr/>
          <p:nvPr/>
        </p:nvGrpSpPr>
        <p:grpSpPr>
          <a:xfrm rot="-5400000">
            <a:off x="1848839"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172695" y="2478976"/>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278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5522495" cy="5172248"/>
          </a:xfrm>
          <a:prstGeom prst="rect">
            <a:avLst/>
          </a:prstGeom>
        </p:spPr>
      </p:pic>
      <p:sp>
        <p:nvSpPr>
          <p:cNvPr id="4" name="Google Shape;5890;p36"/>
          <p:cNvSpPr txBox="1">
            <a:spLocks noGrp="1"/>
          </p:cNvSpPr>
          <p:nvPr>
            <p:ph type="body" idx="1"/>
          </p:nvPr>
        </p:nvSpPr>
        <p:spPr>
          <a:xfrm>
            <a:off x="5763124" y="1614242"/>
            <a:ext cx="3116179" cy="1943765"/>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Brick belongs to the group of obstacles that can be destroyed only when the user places a bomb that satisfies the if(</a:t>
            </a:r>
            <a:r>
              <a:rPr lang="en-US" dirty="0" err="1"/>
              <a:t>isDestroyed</a:t>
            </a:r>
            <a:r>
              <a:rPr lang="en-US" dirty="0"/>
              <a:t>) condition. They will then check whether the collision is true or false, if </a:t>
            </a:r>
            <a:r>
              <a:rPr lang="en-US" dirty="0" smtClean="0"/>
              <a:t>so, this </a:t>
            </a:r>
            <a:r>
              <a:rPr lang="en-US" dirty="0"/>
              <a:t>will satisfy this condition</a:t>
            </a:r>
            <a:endParaRPr dirty="0"/>
          </a:p>
        </p:txBody>
      </p:sp>
      <p:cxnSp>
        <p:nvCxnSpPr>
          <p:cNvPr id="6" name="Straight Arrow Connector 5"/>
          <p:cNvCxnSpPr>
            <a:endCxn id="2" idx="3"/>
          </p:cNvCxnSpPr>
          <p:nvPr/>
        </p:nvCxnSpPr>
        <p:spPr>
          <a:xfrm>
            <a:off x="1708484" y="2033337"/>
            <a:ext cx="3814011" cy="5527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2" idx="3"/>
          </p:cNvCxnSpPr>
          <p:nvPr/>
        </p:nvCxnSpPr>
        <p:spPr>
          <a:xfrm flipV="1">
            <a:off x="1708484" y="2586125"/>
            <a:ext cx="3814011" cy="10166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3102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en-US" dirty="0" smtClean="0"/>
              <a:t>tile/destroyable/Destroyable</a:t>
            </a:r>
            <a:endParaRPr dirty="0"/>
          </a:p>
        </p:txBody>
      </p:sp>
      <p:grpSp>
        <p:nvGrpSpPr>
          <p:cNvPr id="5742" name="Google Shape;5742;p34"/>
          <p:cNvGrpSpPr/>
          <p:nvPr/>
        </p:nvGrpSpPr>
        <p:grpSpPr>
          <a:xfrm rot="-5400000">
            <a:off x="1463828"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557705" y="2478974"/>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59000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342021" cy="5143500"/>
          </a:xfrm>
          <a:prstGeom prst="rect">
            <a:avLst/>
          </a:prstGeom>
        </p:spPr>
      </p:pic>
      <p:sp>
        <p:nvSpPr>
          <p:cNvPr id="4" name="Google Shape;5890;p36"/>
          <p:cNvSpPr txBox="1">
            <a:spLocks noGrp="1"/>
          </p:cNvSpPr>
          <p:nvPr>
            <p:ph type="body" idx="1"/>
          </p:nvPr>
        </p:nvSpPr>
        <p:spPr>
          <a:xfrm>
            <a:off x="5702966" y="1614242"/>
            <a:ext cx="3116179" cy="2139611"/>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The destructible class allows evaluating whether an object can be destroyed or not. They will update and render if </a:t>
            </a:r>
            <a:r>
              <a:rPr lang="en-US" dirty="0" err="1"/>
              <a:t>isDestroy</a:t>
            </a:r>
            <a:r>
              <a:rPr lang="en-US" dirty="0"/>
              <a:t> = true. Then the effects related to the destroy class will occur within a certain period of time. It's important that they don't affect the sprite grass layer.</a:t>
            </a:r>
            <a:endParaRPr dirty="0"/>
          </a:p>
        </p:txBody>
      </p:sp>
    </p:spTree>
    <p:extLst>
      <p:ext uri="{BB962C8B-B14F-4D97-AF65-F5344CB8AC3E}">
        <p14:creationId xmlns:p14="http://schemas.microsoft.com/office/powerpoint/2010/main" val="2868553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1304818" y="1148531"/>
            <a:ext cx="6746242" cy="3413195"/>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1. Introduction</a:t>
            </a:r>
            <a:endParaRPr dirty="0"/>
          </a:p>
        </p:txBody>
      </p:sp>
      <p:sp>
        <p:nvSpPr>
          <p:cNvPr id="5720" name="Google Shape;5720;p33"/>
          <p:cNvSpPr txBox="1">
            <a:spLocks noGrp="1"/>
          </p:cNvSpPr>
          <p:nvPr>
            <p:ph type="body" idx="1"/>
          </p:nvPr>
        </p:nvSpPr>
        <p:spPr>
          <a:xfrm>
            <a:off x="1378885" y="1377661"/>
            <a:ext cx="6598108" cy="2620415"/>
          </a:xfrm>
          <a:prstGeom prst="rect">
            <a:avLst/>
          </a:prstGeom>
        </p:spPr>
        <p:txBody>
          <a:bodyPr spcFirstLastPara="1" wrap="square" lIns="91425" tIns="91425" rIns="91425" bIns="91425" anchor="t" anchorCtr="0">
            <a:noAutofit/>
          </a:bodyPr>
          <a:lstStyle/>
          <a:p>
            <a:pPr marL="0" lvl="0" indent="0">
              <a:spcAft>
                <a:spcPts val="1600"/>
              </a:spcAft>
              <a:buNone/>
            </a:pPr>
            <a:r>
              <a:rPr lang="en-US" dirty="0" err="1"/>
              <a:t>Bomberman</a:t>
            </a:r>
            <a:r>
              <a:rPr lang="en-US" dirty="0"/>
              <a:t> is a classic action-puzzle game where players navigate grids, place bombs to destroy obstacles and enemies, and aim to survive each level. </a:t>
            </a:r>
            <a:endParaRPr lang="en-US" dirty="0" smtClean="0"/>
          </a:p>
          <a:p>
            <a:pPr marL="0" lvl="0" indent="0">
              <a:spcAft>
                <a:spcPts val="1600"/>
              </a:spcAft>
              <a:buNone/>
            </a:pPr>
            <a:r>
              <a:rPr lang="en-US" dirty="0" smtClean="0"/>
              <a:t>The </a:t>
            </a:r>
            <a:r>
              <a:rPr lang="en-US" dirty="0"/>
              <a:t>game is being built using Java, with an object-oriented approach, where key components like the game </a:t>
            </a:r>
            <a:r>
              <a:rPr lang="en-US" dirty="0" smtClean="0"/>
              <a:t>entities, </a:t>
            </a:r>
            <a:r>
              <a:rPr lang="en-US" dirty="0"/>
              <a:t>player, enemies, and bombs are represented as classes. The game utilizes algorithms for player movement, enemy </a:t>
            </a:r>
            <a:r>
              <a:rPr lang="en-US" dirty="0" err="1"/>
              <a:t>pathfinding</a:t>
            </a:r>
            <a:r>
              <a:rPr lang="en-US" dirty="0"/>
              <a:t>, and bomb </a:t>
            </a:r>
            <a:r>
              <a:rPr lang="en-US" dirty="0" smtClean="0"/>
              <a:t>explosions</a:t>
            </a:r>
            <a:r>
              <a:rPr lang="en-US" dirty="0"/>
              <a:t>. </a:t>
            </a:r>
            <a:endParaRPr lang="en-US" dirty="0" smtClean="0"/>
          </a:p>
          <a:p>
            <a:pPr marL="0" lvl="0" indent="0">
              <a:spcAft>
                <a:spcPts val="1600"/>
              </a:spcAft>
              <a:buNone/>
            </a:pPr>
            <a:r>
              <a:rPr lang="en-US" dirty="0" smtClean="0"/>
              <a:t>The </a:t>
            </a:r>
            <a:r>
              <a:rPr lang="en-US" dirty="0"/>
              <a:t>purpose of this project is to synthesize the knowledge learned in the </a:t>
            </a:r>
            <a:r>
              <a:rPr lang="en-US" dirty="0" smtClean="0"/>
              <a:t>Java Software Development course, including multi-threaded programming, meta-programming, GUI development with Swing,  network programming, functional programming, and JDBC</a:t>
            </a:r>
            <a:endParaRPr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33"/>
          <p:cNvSpPr/>
          <p:nvPr/>
        </p:nvSpPr>
        <p:spPr>
          <a:xfrm>
            <a:off x="1452952" y="1307611"/>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3"/>
          <p:cNvSpPr/>
          <p:nvPr/>
        </p:nvSpPr>
        <p:spPr>
          <a:xfrm rot="-3601102">
            <a:off x="7729527" y="4256104"/>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e</a:t>
            </a:r>
            <a:r>
              <a:rPr lang="en" dirty="0" smtClean="0"/>
              <a:t>ntities/</a:t>
            </a:r>
            <a:r>
              <a:rPr lang="en-US" dirty="0" smtClean="0"/>
              <a:t>tile/power/Power</a:t>
            </a:r>
            <a:endParaRPr dirty="0"/>
          </a:p>
        </p:txBody>
      </p:sp>
      <p:grpSp>
        <p:nvGrpSpPr>
          <p:cNvPr id="5742" name="Google Shape;5742;p34"/>
          <p:cNvGrpSpPr/>
          <p:nvPr/>
        </p:nvGrpSpPr>
        <p:grpSpPr>
          <a:xfrm rot="-5400000">
            <a:off x="1463828"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557705" y="2478974"/>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9068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 y="2583743"/>
            <a:ext cx="4499811" cy="2571711"/>
          </a:xfrm>
          <a:prstGeom prst="rect">
            <a:avLst/>
          </a:prstGeom>
        </p:spPr>
      </p:pic>
      <p:pic>
        <p:nvPicPr>
          <p:cNvPr id="4" name="Picture 3"/>
          <p:cNvPicPr>
            <a:picLocks noChangeAspect="1"/>
          </p:cNvPicPr>
          <p:nvPr/>
        </p:nvPicPr>
        <p:blipFill>
          <a:blip r:embed="rId4"/>
          <a:stretch>
            <a:fillRect/>
          </a:stretch>
        </p:blipFill>
        <p:spPr>
          <a:xfrm>
            <a:off x="0" y="-12032"/>
            <a:ext cx="4499810" cy="2584360"/>
          </a:xfrm>
          <a:prstGeom prst="rect">
            <a:avLst/>
          </a:prstGeom>
        </p:spPr>
      </p:pic>
      <p:pic>
        <p:nvPicPr>
          <p:cNvPr id="5" name="Picture 4"/>
          <p:cNvPicPr>
            <a:picLocks noChangeAspect="1"/>
          </p:cNvPicPr>
          <p:nvPr/>
        </p:nvPicPr>
        <p:blipFill>
          <a:blip r:embed="rId5"/>
          <a:stretch>
            <a:fillRect/>
          </a:stretch>
        </p:blipFill>
        <p:spPr>
          <a:xfrm>
            <a:off x="4499810" y="0"/>
            <a:ext cx="4644190" cy="257171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7868" y="2571711"/>
            <a:ext cx="2588073" cy="2571789"/>
          </a:xfrm>
          <a:prstGeom prst="rect">
            <a:avLst/>
          </a:prstGeom>
        </p:spPr>
      </p:pic>
      <p:sp>
        <p:nvSpPr>
          <p:cNvPr id="7" name="Rectangle 6"/>
          <p:cNvSpPr/>
          <p:nvPr/>
        </p:nvSpPr>
        <p:spPr>
          <a:xfrm>
            <a:off x="5527868" y="2571711"/>
            <a:ext cx="1955774" cy="66478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172200" y="2559140"/>
            <a:ext cx="12032" cy="6773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16532" y="2584282"/>
            <a:ext cx="12032" cy="6773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1022684" y="96253"/>
            <a:ext cx="5483071" cy="247545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1"/>
          </p:cNvCxnSpPr>
          <p:nvPr/>
        </p:nvCxnSpPr>
        <p:spPr>
          <a:xfrm>
            <a:off x="938463" y="2842837"/>
            <a:ext cx="4589405" cy="612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78116" y="313457"/>
            <a:ext cx="1744579" cy="22205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359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raphic</a:t>
            </a:r>
            <a:endParaRPr dirty="0"/>
          </a:p>
        </p:txBody>
      </p:sp>
      <p:sp>
        <p:nvSpPr>
          <p:cNvPr id="5930" name="Google Shape;5930;p38"/>
          <p:cNvSpPr txBox="1">
            <a:spLocks noGrp="1"/>
          </p:cNvSpPr>
          <p:nvPr>
            <p:ph type="title" idx="2"/>
          </p:nvPr>
        </p:nvSpPr>
        <p:spPr>
          <a:xfrm>
            <a:off x="1048708" y="1332448"/>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IRender</a:t>
            </a:r>
            <a:endParaRPr dirty="0"/>
          </a:p>
        </p:txBody>
      </p:sp>
      <p:sp>
        <p:nvSpPr>
          <p:cNvPr id="5934" name="Google Shape;5934;p38"/>
          <p:cNvSpPr txBox="1">
            <a:spLocks noGrp="1"/>
          </p:cNvSpPr>
          <p:nvPr>
            <p:ph type="title" idx="5"/>
          </p:nvPr>
        </p:nvSpPr>
        <p:spPr>
          <a:xfrm>
            <a:off x="5715200" y="2933970"/>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SpriteSheet</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930;p38"/>
          <p:cNvSpPr txBox="1">
            <a:spLocks/>
          </p:cNvSpPr>
          <p:nvPr/>
        </p:nvSpPr>
        <p:spPr>
          <a:xfrm>
            <a:off x="5715200" y="1326296"/>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vi-VN" dirty="0" smtClean="0"/>
              <a:t>Screen</a:t>
            </a:r>
            <a:endParaRPr lang="en-US" dirty="0"/>
          </a:p>
        </p:txBody>
      </p:sp>
      <p:sp>
        <p:nvSpPr>
          <p:cNvPr id="57" name="Google Shape;5930;p38"/>
          <p:cNvSpPr txBox="1">
            <a:spLocks/>
          </p:cNvSpPr>
          <p:nvPr/>
        </p:nvSpPr>
        <p:spPr>
          <a:xfrm>
            <a:off x="1048708" y="2933970"/>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vi-VN" dirty="0" smtClean="0"/>
              <a:t>Sprite</a:t>
            </a:r>
            <a:endParaRPr lang="en-US" dirty="0"/>
          </a:p>
        </p:txBody>
      </p:sp>
      <p:sp>
        <p:nvSpPr>
          <p:cNvPr id="58" name="Google Shape;5931;p38"/>
          <p:cNvSpPr txBox="1">
            <a:spLocks/>
          </p:cNvSpPr>
          <p:nvPr/>
        </p:nvSpPr>
        <p:spPr>
          <a:xfrm>
            <a:off x="4596063" y="1738493"/>
            <a:ext cx="4728411"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a:t>The Screen class in the </a:t>
            </a:r>
            <a:r>
              <a:rPr lang="en-US" dirty="0" err="1"/>
              <a:t>Bomberman</a:t>
            </a:r>
            <a:r>
              <a:rPr lang="en-US" dirty="0"/>
              <a:t> game handles the rendering of game graphics and entities. It provides methods for drawing various game elements on the screen.</a:t>
            </a:r>
          </a:p>
          <a:p>
            <a:pPr marL="0" indent="0"/>
            <a:endParaRPr lang="en-US" dirty="0"/>
          </a:p>
        </p:txBody>
      </p:sp>
      <p:sp>
        <p:nvSpPr>
          <p:cNvPr id="59" name="Google Shape;5931;p38"/>
          <p:cNvSpPr txBox="1">
            <a:spLocks/>
          </p:cNvSpPr>
          <p:nvPr/>
        </p:nvSpPr>
        <p:spPr>
          <a:xfrm>
            <a:off x="602901" y="1750438"/>
            <a:ext cx="3150313"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vi-VN" dirty="0" smtClean="0"/>
              <a:t>O</a:t>
            </a:r>
            <a:r>
              <a:rPr lang="en-US" dirty="0" err="1" smtClean="0"/>
              <a:t>utlines</a:t>
            </a:r>
            <a:r>
              <a:rPr lang="en-US" dirty="0" smtClean="0"/>
              <a:t> </a:t>
            </a:r>
            <a:r>
              <a:rPr lang="en-US" dirty="0"/>
              <a:t>the two essential methods that any class implementing this interface must </a:t>
            </a:r>
            <a:r>
              <a:rPr lang="en-US" dirty="0" smtClean="0"/>
              <a:t>define</a:t>
            </a:r>
            <a:endParaRPr lang="en-US" dirty="0"/>
          </a:p>
        </p:txBody>
      </p:sp>
      <p:sp>
        <p:nvSpPr>
          <p:cNvPr id="60" name="Google Shape;5931;p38"/>
          <p:cNvSpPr txBox="1">
            <a:spLocks/>
          </p:cNvSpPr>
          <p:nvPr/>
        </p:nvSpPr>
        <p:spPr>
          <a:xfrm>
            <a:off x="602901" y="3343677"/>
            <a:ext cx="3150313" cy="1018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dirty="0"/>
              <a:t>This class handles extracting specific sprites from a sprite sheet and provides utility methods for sprite animation.</a:t>
            </a:r>
          </a:p>
          <a:p>
            <a:pPr marL="0" indent="0"/>
            <a:endParaRPr lang="en-US" dirty="0"/>
          </a:p>
        </p:txBody>
      </p:sp>
      <p:sp>
        <p:nvSpPr>
          <p:cNvPr id="64" name="Google Shape;5935;p38"/>
          <p:cNvSpPr txBox="1">
            <a:spLocks/>
          </p:cNvSpPr>
          <p:nvPr/>
        </p:nvSpPr>
        <p:spPr>
          <a:xfrm>
            <a:off x="4596064" y="3253009"/>
            <a:ext cx="4547936" cy="11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en-US" dirty="0"/>
              <a:t>This class reads the image and extracts pixel data, which can be used by the Sprite class to render specific parts of the sheet.</a:t>
            </a:r>
          </a:p>
        </p:txBody>
      </p:sp>
    </p:spTree>
    <p:extLst>
      <p:ext uri="{BB962C8B-B14F-4D97-AF65-F5344CB8AC3E}">
        <p14:creationId xmlns:p14="http://schemas.microsoft.com/office/powerpoint/2010/main" val="1542576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raphic/IRender</a:t>
            </a:r>
            <a:endParaRPr dirty="0"/>
          </a:p>
        </p:txBody>
      </p:sp>
      <p:grpSp>
        <p:nvGrpSpPr>
          <p:cNvPr id="5742" name="Google Shape;5742;p34"/>
          <p:cNvGrpSpPr/>
          <p:nvPr/>
        </p:nvGrpSpPr>
        <p:grpSpPr>
          <a:xfrm rot="-5400000">
            <a:off x="3100123"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5937743"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43612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83631"/>
            <a:ext cx="4429743" cy="838317"/>
          </a:xfrm>
          <a:prstGeom prst="rect">
            <a:avLst/>
          </a:prstGeom>
        </p:spPr>
      </p:pic>
      <p:sp>
        <p:nvSpPr>
          <p:cNvPr id="4" name="Google Shape;5737;p34"/>
          <p:cNvSpPr txBox="1">
            <a:spLocks noGrp="1"/>
          </p:cNvSpPr>
          <p:nvPr>
            <p:ph type="title"/>
          </p:nvPr>
        </p:nvSpPr>
        <p:spPr>
          <a:xfrm>
            <a:off x="3127091" y="26314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raphic/IRender</a:t>
            </a:r>
            <a:endParaRPr dirty="0"/>
          </a:p>
        </p:txBody>
      </p:sp>
      <p:grpSp>
        <p:nvGrpSpPr>
          <p:cNvPr id="5" name="Google Shape;5742;p34"/>
          <p:cNvGrpSpPr/>
          <p:nvPr/>
        </p:nvGrpSpPr>
        <p:grpSpPr>
          <a:xfrm rot="-5400000">
            <a:off x="5843324" y="493766"/>
            <a:ext cx="242781" cy="161857"/>
            <a:chOff x="2500050" y="3730175"/>
            <a:chExt cx="2619000" cy="1746025"/>
          </a:xfrm>
        </p:grpSpPr>
        <p:sp>
          <p:nvSpPr>
            <p:cNvPr id="6"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747;p34"/>
          <p:cNvGrpSpPr/>
          <p:nvPr/>
        </p:nvGrpSpPr>
        <p:grpSpPr>
          <a:xfrm rot="5400000">
            <a:off x="8680944" y="493763"/>
            <a:ext cx="242781" cy="161857"/>
            <a:chOff x="2500050" y="3730175"/>
            <a:chExt cx="2619000" cy="1746025"/>
          </a:xfrm>
        </p:grpSpPr>
        <p:sp>
          <p:nvSpPr>
            <p:cNvPr id="11"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Straight Arrow Connector 14"/>
          <p:cNvCxnSpPr/>
          <p:nvPr/>
        </p:nvCxnSpPr>
        <p:spPr>
          <a:xfrm>
            <a:off x="2416037" y="1910617"/>
            <a:ext cx="2373884" cy="13028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5890;p36"/>
          <p:cNvSpPr txBox="1">
            <a:spLocks noGrp="1"/>
          </p:cNvSpPr>
          <p:nvPr>
            <p:ph type="body" idx="1"/>
          </p:nvPr>
        </p:nvSpPr>
        <p:spPr>
          <a:xfrm>
            <a:off x="4789921" y="3213513"/>
            <a:ext cx="3135900" cy="854242"/>
          </a:xfrm>
          <a:prstGeom prst="rect">
            <a:avLst/>
          </a:prstGeom>
        </p:spPr>
        <p:txBody>
          <a:bodyPr spcFirstLastPara="1" wrap="square" lIns="91425" tIns="91425" rIns="91425" bIns="91425" anchor="t" anchorCtr="0">
            <a:noAutofit/>
          </a:bodyPr>
          <a:lstStyle/>
          <a:p>
            <a:pPr marL="0" lvl="0" indent="0" algn="l">
              <a:spcAft>
                <a:spcPts val="1600"/>
              </a:spcAft>
              <a:buNone/>
            </a:pPr>
            <a:r>
              <a:rPr lang="en-US" dirty="0"/>
              <a:t>Any class that implements must include update() and render() functions.</a:t>
            </a:r>
            <a:endParaRPr dirty="0"/>
          </a:p>
        </p:txBody>
      </p:sp>
    </p:spTree>
    <p:extLst>
      <p:ext uri="{BB962C8B-B14F-4D97-AF65-F5344CB8AC3E}">
        <p14:creationId xmlns:p14="http://schemas.microsoft.com/office/powerpoint/2010/main" val="2271186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raphic/Screen</a:t>
            </a:r>
            <a:endParaRPr dirty="0"/>
          </a:p>
        </p:txBody>
      </p:sp>
      <p:grpSp>
        <p:nvGrpSpPr>
          <p:cNvPr id="5742" name="Google Shape;5742;p34"/>
          <p:cNvGrpSpPr/>
          <p:nvPr/>
        </p:nvGrpSpPr>
        <p:grpSpPr>
          <a:xfrm rot="-5400000">
            <a:off x="3100123"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5937743"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65751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296" y="4360659"/>
            <a:ext cx="2111704" cy="79238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357" y="3232305"/>
            <a:ext cx="1356643" cy="979044"/>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3510" y="1578156"/>
            <a:ext cx="1240490" cy="107509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916" y="290698"/>
            <a:ext cx="1577110" cy="1138148"/>
          </a:xfrm>
          <a:prstGeom prst="rect">
            <a:avLst/>
          </a:prstGeom>
        </p:spPr>
      </p:pic>
    </p:spTree>
    <p:extLst>
      <p:ext uri="{BB962C8B-B14F-4D97-AF65-F5344CB8AC3E}">
        <p14:creationId xmlns:p14="http://schemas.microsoft.com/office/powerpoint/2010/main" val="4137916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982799" cy="5143500"/>
          </a:xfrm>
          <a:prstGeom prst="rect">
            <a:avLst/>
          </a:prstGeom>
        </p:spPr>
      </p:pic>
      <p:sp>
        <p:nvSpPr>
          <p:cNvPr id="3" name="Google Shape;5737;p34"/>
          <p:cNvSpPr txBox="1">
            <a:spLocks noGrp="1"/>
          </p:cNvSpPr>
          <p:nvPr>
            <p:ph type="title"/>
          </p:nvPr>
        </p:nvSpPr>
        <p:spPr>
          <a:xfrm>
            <a:off x="3199279" y="287211"/>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raphic/Screen</a:t>
            </a:r>
            <a:endParaRPr dirty="0"/>
          </a:p>
        </p:txBody>
      </p:sp>
      <p:grpSp>
        <p:nvGrpSpPr>
          <p:cNvPr id="4" name="Google Shape;5742;p34"/>
          <p:cNvGrpSpPr/>
          <p:nvPr/>
        </p:nvGrpSpPr>
        <p:grpSpPr>
          <a:xfrm rot="-5400000">
            <a:off x="5915512" y="517828"/>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890;p36"/>
          <p:cNvSpPr txBox="1">
            <a:spLocks noGrp="1"/>
          </p:cNvSpPr>
          <p:nvPr>
            <p:ph type="body" idx="1"/>
          </p:nvPr>
        </p:nvSpPr>
        <p:spPr>
          <a:xfrm>
            <a:off x="5603398" y="1652838"/>
            <a:ext cx="3540602" cy="1837824"/>
          </a:xfrm>
          <a:prstGeom prst="rect">
            <a:avLst/>
          </a:prstGeom>
        </p:spPr>
        <p:txBody>
          <a:bodyPr spcFirstLastPara="1" wrap="square" lIns="91425" tIns="91425" rIns="91425" bIns="91425" anchor="t" anchorCtr="0">
            <a:noAutofit/>
          </a:bodyPr>
          <a:lstStyle/>
          <a:p>
            <a:pPr marL="0" lvl="0" indent="0" algn="l">
              <a:spcAft>
                <a:spcPts val="1600"/>
              </a:spcAft>
              <a:buNone/>
            </a:pPr>
            <a:r>
              <a:rPr lang="en-US" dirty="0" smtClean="0"/>
              <a:t>Calculate </a:t>
            </a:r>
            <a:r>
              <a:rPr lang="en-US" dirty="0"/>
              <a:t>offset. This happens when the player moves to the other direction of the map. Because the map can only render to a certain length, when the player moves beyond the frame, the game will automatically move with the player to ensure the integrity of the frame.</a:t>
            </a:r>
            <a:endParaRPr dirty="0"/>
          </a:p>
        </p:txBody>
      </p:sp>
    </p:spTree>
    <p:extLst>
      <p:ext uri="{BB962C8B-B14F-4D97-AF65-F5344CB8AC3E}">
        <p14:creationId xmlns:p14="http://schemas.microsoft.com/office/powerpoint/2010/main" val="2828654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graphic/Sprite</a:t>
            </a:r>
            <a:endParaRPr dirty="0"/>
          </a:p>
        </p:txBody>
      </p:sp>
      <p:grpSp>
        <p:nvGrpSpPr>
          <p:cNvPr id="5742" name="Google Shape;5742;p34"/>
          <p:cNvGrpSpPr/>
          <p:nvPr/>
        </p:nvGrpSpPr>
        <p:grpSpPr>
          <a:xfrm rot="-5400000">
            <a:off x="3100123" y="2478976"/>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5937743"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76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3" name="Google Shape;5737;p34"/>
          <p:cNvSpPr txBox="1">
            <a:spLocks noGrp="1"/>
          </p:cNvSpPr>
          <p:nvPr>
            <p:ph type="title"/>
          </p:nvPr>
        </p:nvSpPr>
        <p:spPr>
          <a:xfrm>
            <a:off x="3199279" y="287211"/>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graphic/Sprite</a:t>
            </a:r>
            <a:endParaRPr dirty="0"/>
          </a:p>
        </p:txBody>
      </p:sp>
      <p:grpSp>
        <p:nvGrpSpPr>
          <p:cNvPr id="4" name="Google Shape;5742;p34"/>
          <p:cNvGrpSpPr/>
          <p:nvPr/>
        </p:nvGrpSpPr>
        <p:grpSpPr>
          <a:xfrm rot="-5400000">
            <a:off x="5915512" y="517828"/>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877" y="8161"/>
            <a:ext cx="1703500" cy="1703500"/>
          </a:xfrm>
          <a:prstGeom prst="rect">
            <a:avLst/>
          </a:prstGeom>
        </p:spPr>
      </p:pic>
    </p:spTree>
    <p:extLst>
      <p:ext uri="{BB962C8B-B14F-4D97-AF65-F5344CB8AC3E}">
        <p14:creationId xmlns:p14="http://schemas.microsoft.com/office/powerpoint/2010/main" val="827382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1. Introduction</a:t>
            </a:r>
            <a:endParaRPr dirty="0"/>
          </a:p>
        </p:txBody>
      </p:sp>
      <p:sp>
        <p:nvSpPr>
          <p:cNvPr id="5738" name="Google Shape;5738;p34"/>
          <p:cNvSpPr txBox="1">
            <a:spLocks noGrp="1"/>
          </p:cNvSpPr>
          <p:nvPr>
            <p:ph type="title" idx="2"/>
          </p:nvPr>
        </p:nvSpPr>
        <p:spPr>
          <a:xfrm>
            <a:off x="3087749" y="4440113"/>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Starting…</a:t>
            </a:r>
            <a:endParaRPr dirty="0"/>
          </a:p>
        </p:txBody>
      </p:sp>
      <p:grpSp>
        <p:nvGrpSpPr>
          <p:cNvPr id="5742" name="Google Shape;5742;p34"/>
          <p:cNvGrpSpPr/>
          <p:nvPr/>
        </p:nvGrpSpPr>
        <p:grpSpPr>
          <a:xfrm rot="-5400000">
            <a:off x="2137596" y="535371"/>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763621" y="535371"/>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7" name="Google Shape;5787;p34"/>
          <p:cNvSpPr/>
          <p:nvPr/>
        </p:nvSpPr>
        <p:spPr>
          <a:xfrm>
            <a:off x="2717548" y="93892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4"/>
          <p:cNvSpPr/>
          <p:nvPr/>
        </p:nvSpPr>
        <p:spPr>
          <a:xfrm rot="10800000">
            <a:off x="6154951" y="405202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2846320" y="1076828"/>
            <a:ext cx="3571659" cy="3225377"/>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a:t>
            </a:r>
            <a:endParaRPr dirty="0"/>
          </a:p>
        </p:txBody>
      </p:sp>
      <p:sp>
        <p:nvSpPr>
          <p:cNvPr id="5930" name="Google Shape;5930;p38"/>
          <p:cNvSpPr txBox="1">
            <a:spLocks noGrp="1"/>
          </p:cNvSpPr>
          <p:nvPr>
            <p:ph type="title" idx="2"/>
          </p:nvPr>
        </p:nvSpPr>
        <p:spPr>
          <a:xfrm>
            <a:off x="1048708" y="1332448"/>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CodePanel</a:t>
            </a:r>
            <a:endParaRPr dirty="0"/>
          </a:p>
        </p:txBody>
      </p:sp>
      <p:sp>
        <p:nvSpPr>
          <p:cNvPr id="5934" name="Google Shape;5934;p38"/>
          <p:cNvSpPr txBox="1">
            <a:spLocks noGrp="1"/>
          </p:cNvSpPr>
          <p:nvPr>
            <p:ph type="title" idx="5"/>
          </p:nvPr>
        </p:nvSpPr>
        <p:spPr>
          <a:xfrm>
            <a:off x="5715200" y="2933970"/>
            <a:ext cx="22587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GamePanel</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930;p38"/>
          <p:cNvSpPr txBox="1">
            <a:spLocks/>
          </p:cNvSpPr>
          <p:nvPr/>
        </p:nvSpPr>
        <p:spPr>
          <a:xfrm>
            <a:off x="5715200" y="1326296"/>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vi-VN" dirty="0" smtClean="0"/>
              <a:t>Frame</a:t>
            </a:r>
            <a:endParaRPr lang="en-US" dirty="0"/>
          </a:p>
        </p:txBody>
      </p:sp>
      <p:sp>
        <p:nvSpPr>
          <p:cNvPr id="57" name="Google Shape;5930;p38"/>
          <p:cNvSpPr txBox="1">
            <a:spLocks/>
          </p:cNvSpPr>
          <p:nvPr/>
        </p:nvSpPr>
        <p:spPr>
          <a:xfrm>
            <a:off x="1048708" y="2933970"/>
            <a:ext cx="22587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vi-VN" dirty="0" smtClean="0"/>
              <a:t>Info.java</a:t>
            </a:r>
            <a:endParaRPr lang="en-US" dirty="0"/>
          </a:p>
        </p:txBody>
      </p:sp>
      <p:sp>
        <p:nvSpPr>
          <p:cNvPr id="58" name="Google Shape;5931;p38"/>
          <p:cNvSpPr txBox="1">
            <a:spLocks/>
          </p:cNvSpPr>
          <p:nvPr/>
        </p:nvSpPr>
        <p:spPr>
          <a:xfrm>
            <a:off x="4596063" y="1738493"/>
            <a:ext cx="4728411"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en-US" dirty="0"/>
              <a:t>This class sets up the GUI by combining the game area (</a:t>
            </a:r>
            <a:r>
              <a:rPr lang="en-US" dirty="0" err="1"/>
              <a:t>GamePanel</a:t>
            </a:r>
            <a:r>
              <a:rPr lang="en-US" dirty="0"/>
              <a:t>) and the information display (Info)</a:t>
            </a:r>
          </a:p>
        </p:txBody>
      </p:sp>
      <p:sp>
        <p:nvSpPr>
          <p:cNvPr id="59" name="Google Shape;5931;p38"/>
          <p:cNvSpPr txBox="1">
            <a:spLocks/>
          </p:cNvSpPr>
          <p:nvPr/>
        </p:nvSpPr>
        <p:spPr>
          <a:xfrm>
            <a:off x="602901" y="1750438"/>
            <a:ext cx="3150313" cy="881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en-US" dirty="0"/>
              <a:t>GUI component that allows players to enter a code, typically used for navigating to specific game levels.</a:t>
            </a:r>
          </a:p>
        </p:txBody>
      </p:sp>
      <p:sp>
        <p:nvSpPr>
          <p:cNvPr id="60" name="Google Shape;5931;p38"/>
          <p:cNvSpPr txBox="1">
            <a:spLocks/>
          </p:cNvSpPr>
          <p:nvPr/>
        </p:nvSpPr>
        <p:spPr>
          <a:xfrm>
            <a:off x="157194" y="3253009"/>
            <a:ext cx="4354110" cy="1018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vi-VN" dirty="0" smtClean="0"/>
              <a:t>E</a:t>
            </a:r>
            <a:r>
              <a:rPr lang="en-US" dirty="0" err="1" smtClean="0"/>
              <a:t>xtends</a:t>
            </a:r>
            <a:r>
              <a:rPr lang="en-US" dirty="0" smtClean="0"/>
              <a:t> </a:t>
            </a:r>
            <a:r>
              <a:rPr lang="en-US" dirty="0" err="1"/>
              <a:t>JPanel</a:t>
            </a:r>
            <a:r>
              <a:rPr lang="en-US" dirty="0"/>
              <a:t> and provides various UI elements such as labels and buttons for showing game statistics </a:t>
            </a:r>
            <a:r>
              <a:rPr lang="en-US" dirty="0" smtClean="0"/>
              <a:t>and </a:t>
            </a:r>
            <a:r>
              <a:rPr lang="en-US" dirty="0"/>
              <a:t>for controlling certain game actions.</a:t>
            </a:r>
          </a:p>
        </p:txBody>
      </p:sp>
      <p:sp>
        <p:nvSpPr>
          <p:cNvPr id="64" name="Google Shape;5935;p38"/>
          <p:cNvSpPr txBox="1">
            <a:spLocks/>
          </p:cNvSpPr>
          <p:nvPr/>
        </p:nvSpPr>
        <p:spPr>
          <a:xfrm>
            <a:off x="4596064" y="3253009"/>
            <a:ext cx="4547936" cy="11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r>
              <a:rPr lang="vi-VN" dirty="0" smtClean="0"/>
              <a:t>E</a:t>
            </a:r>
            <a:r>
              <a:rPr lang="en-US" dirty="0" err="1" smtClean="0"/>
              <a:t>xtends</a:t>
            </a:r>
            <a:r>
              <a:rPr lang="en-US" dirty="0" smtClean="0"/>
              <a:t> </a:t>
            </a:r>
            <a:r>
              <a:rPr lang="en-US" dirty="0" err="1"/>
              <a:t>JPanel</a:t>
            </a:r>
            <a:r>
              <a:rPr lang="en-US" dirty="0"/>
              <a:t> and is responsible for displaying the game's content using the </a:t>
            </a:r>
            <a:r>
              <a:rPr lang="en-US" dirty="0" err="1"/>
              <a:t>GameRender</a:t>
            </a:r>
            <a:r>
              <a:rPr lang="en-US" dirty="0"/>
              <a:t> class, which manages the rendering process.</a:t>
            </a:r>
          </a:p>
        </p:txBody>
      </p:sp>
    </p:spTree>
    <p:extLst>
      <p:ext uri="{BB962C8B-B14F-4D97-AF65-F5344CB8AC3E}">
        <p14:creationId xmlns:p14="http://schemas.microsoft.com/office/powerpoint/2010/main" val="22014318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a:t>
            </a:r>
            <a:r>
              <a:rPr lang="vi-VN" dirty="0" smtClean="0"/>
              <a:t>ui/CodePanel</a:t>
            </a:r>
            <a:endParaRPr dirty="0"/>
          </a:p>
        </p:txBody>
      </p:sp>
      <p:grpSp>
        <p:nvGrpSpPr>
          <p:cNvPr id="5742" name="Google Shape;5742;p34"/>
          <p:cNvGrpSpPr/>
          <p:nvPr/>
        </p:nvGrpSpPr>
        <p:grpSpPr>
          <a:xfrm rot="-5400000">
            <a:off x="2857334" y="24789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190406"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1329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3" name="Google Shape;5737;p34"/>
          <p:cNvSpPr txBox="1">
            <a:spLocks noGrp="1"/>
          </p:cNvSpPr>
          <p:nvPr>
            <p:ph type="title"/>
          </p:nvPr>
        </p:nvSpPr>
        <p:spPr>
          <a:xfrm>
            <a:off x="3367721" y="27193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gui/CodePanel</a:t>
            </a:r>
            <a:endParaRPr dirty="0"/>
          </a:p>
        </p:txBody>
      </p:sp>
      <p:grpSp>
        <p:nvGrpSpPr>
          <p:cNvPr id="4" name="Google Shape;5742;p34"/>
          <p:cNvGrpSpPr/>
          <p:nvPr/>
        </p:nvGrpSpPr>
        <p:grpSpPr>
          <a:xfrm rot="-5400000">
            <a:off x="6252397" y="517825"/>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p:cNvPicPr>
            <a:picLocks noChangeAspect="1"/>
          </p:cNvPicPr>
          <p:nvPr/>
        </p:nvPicPr>
        <p:blipFill>
          <a:blip r:embed="rId3"/>
          <a:stretch>
            <a:fillRect/>
          </a:stretch>
        </p:blipFill>
        <p:spPr>
          <a:xfrm>
            <a:off x="-1" y="0"/>
            <a:ext cx="6211927" cy="5143500"/>
          </a:xfrm>
          <a:prstGeom prst="rect">
            <a:avLst/>
          </a:prstGeom>
        </p:spPr>
      </p:pic>
      <p:pic>
        <p:nvPicPr>
          <p:cNvPr id="17" name="Picture 16"/>
          <p:cNvPicPr>
            <a:picLocks noChangeAspect="1"/>
          </p:cNvPicPr>
          <p:nvPr/>
        </p:nvPicPr>
        <p:blipFill>
          <a:blip r:embed="rId4"/>
          <a:stretch>
            <a:fillRect/>
          </a:stretch>
        </p:blipFill>
        <p:spPr>
          <a:xfrm>
            <a:off x="5362047" y="925557"/>
            <a:ext cx="3781953" cy="1543265"/>
          </a:xfrm>
          <a:prstGeom prst="rect">
            <a:avLst/>
          </a:prstGeom>
        </p:spPr>
      </p:pic>
    </p:spTree>
    <p:extLst>
      <p:ext uri="{BB962C8B-B14F-4D97-AF65-F5344CB8AC3E}">
        <p14:creationId xmlns:p14="http://schemas.microsoft.com/office/powerpoint/2010/main" val="33077279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8592749" cy="5143500"/>
          </a:xfrm>
          <a:prstGeom prst="rect">
            <a:avLst/>
          </a:prstGeom>
        </p:spPr>
      </p:pic>
      <p:sp>
        <p:nvSpPr>
          <p:cNvPr id="3" name="Google Shape;5737;p34"/>
          <p:cNvSpPr txBox="1">
            <a:spLocks noGrp="1"/>
          </p:cNvSpPr>
          <p:nvPr>
            <p:ph type="title"/>
          </p:nvPr>
        </p:nvSpPr>
        <p:spPr>
          <a:xfrm>
            <a:off x="3367721" y="27193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gui/CodePanel</a:t>
            </a:r>
            <a:endParaRPr dirty="0"/>
          </a:p>
        </p:txBody>
      </p:sp>
      <p:grpSp>
        <p:nvGrpSpPr>
          <p:cNvPr id="4" name="Google Shape;5742;p34"/>
          <p:cNvGrpSpPr/>
          <p:nvPr/>
        </p:nvGrpSpPr>
        <p:grpSpPr>
          <a:xfrm rot="-5400000">
            <a:off x="6252397" y="517825"/>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p:cNvPicPr>
            <a:picLocks noChangeAspect="1"/>
          </p:cNvPicPr>
          <p:nvPr/>
        </p:nvPicPr>
        <p:blipFill>
          <a:blip r:embed="rId4"/>
          <a:stretch>
            <a:fillRect/>
          </a:stretch>
        </p:blipFill>
        <p:spPr>
          <a:xfrm>
            <a:off x="4175722" y="2571750"/>
            <a:ext cx="4043209" cy="950889"/>
          </a:xfrm>
          <a:prstGeom prst="rect">
            <a:avLst/>
          </a:prstGeom>
        </p:spPr>
      </p:pic>
      <p:pic>
        <p:nvPicPr>
          <p:cNvPr id="16" name="Picture 15"/>
          <p:cNvPicPr>
            <a:picLocks noChangeAspect="1"/>
          </p:cNvPicPr>
          <p:nvPr/>
        </p:nvPicPr>
        <p:blipFill>
          <a:blip r:embed="rId5"/>
          <a:stretch>
            <a:fillRect/>
          </a:stretch>
        </p:blipFill>
        <p:spPr>
          <a:xfrm>
            <a:off x="4722768" y="3737674"/>
            <a:ext cx="3496163" cy="1190791"/>
          </a:xfrm>
          <a:prstGeom prst="rect">
            <a:avLst/>
          </a:prstGeom>
        </p:spPr>
      </p:pic>
    </p:spTree>
    <p:extLst>
      <p:ext uri="{BB962C8B-B14F-4D97-AF65-F5344CB8AC3E}">
        <p14:creationId xmlns:p14="http://schemas.microsoft.com/office/powerpoint/2010/main" val="21202229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gui/Frame</a:t>
            </a:r>
            <a:endParaRPr dirty="0"/>
          </a:p>
        </p:txBody>
      </p:sp>
      <p:grpSp>
        <p:nvGrpSpPr>
          <p:cNvPr id="5742" name="Google Shape;5742;p34"/>
          <p:cNvGrpSpPr/>
          <p:nvPr/>
        </p:nvGrpSpPr>
        <p:grpSpPr>
          <a:xfrm rot="-5400000">
            <a:off x="2857334" y="24789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190406"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63146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3" name="Google Shape;5737;p34"/>
          <p:cNvSpPr txBox="1">
            <a:spLocks noGrp="1"/>
          </p:cNvSpPr>
          <p:nvPr>
            <p:ph type="title"/>
          </p:nvPr>
        </p:nvSpPr>
        <p:spPr>
          <a:xfrm>
            <a:off x="3680543" y="27193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gui/Frame</a:t>
            </a:r>
            <a:endParaRPr dirty="0"/>
          </a:p>
        </p:txBody>
      </p:sp>
      <p:grpSp>
        <p:nvGrpSpPr>
          <p:cNvPr id="4" name="Google Shape;5742;p34"/>
          <p:cNvGrpSpPr/>
          <p:nvPr/>
        </p:nvGrpSpPr>
        <p:grpSpPr>
          <a:xfrm rot="-5400000">
            <a:off x="6853976" y="517825"/>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 y="0"/>
            <a:ext cx="4511842" cy="5143500"/>
          </a:xfrm>
          <a:prstGeom prst="rect">
            <a:avLst/>
          </a:prstGeom>
        </p:spPr>
      </p:pic>
    </p:spTree>
    <p:extLst>
      <p:ext uri="{BB962C8B-B14F-4D97-AF65-F5344CB8AC3E}">
        <p14:creationId xmlns:p14="http://schemas.microsoft.com/office/powerpoint/2010/main" val="39445904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gui/GamePanel</a:t>
            </a:r>
            <a:endParaRPr dirty="0"/>
          </a:p>
        </p:txBody>
      </p:sp>
      <p:grpSp>
        <p:nvGrpSpPr>
          <p:cNvPr id="5742" name="Google Shape;5742;p34"/>
          <p:cNvGrpSpPr/>
          <p:nvPr/>
        </p:nvGrpSpPr>
        <p:grpSpPr>
          <a:xfrm rot="-5400000">
            <a:off x="2857334" y="24789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190406" y="2478973"/>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31761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0"/>
            <a:ext cx="6344535" cy="5143500"/>
          </a:xfrm>
          <a:prstGeom prst="rect">
            <a:avLst/>
          </a:prstGeom>
        </p:spPr>
      </p:pic>
      <p:sp>
        <p:nvSpPr>
          <p:cNvPr id="3" name="Google Shape;5737;p34"/>
          <p:cNvSpPr txBox="1">
            <a:spLocks noGrp="1"/>
          </p:cNvSpPr>
          <p:nvPr>
            <p:ph type="title"/>
          </p:nvPr>
        </p:nvSpPr>
        <p:spPr>
          <a:xfrm>
            <a:off x="3283500" y="27193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gui/GamePanel</a:t>
            </a:r>
            <a:endParaRPr dirty="0"/>
          </a:p>
        </p:txBody>
      </p:sp>
      <p:grpSp>
        <p:nvGrpSpPr>
          <p:cNvPr id="4" name="Google Shape;5742;p34"/>
          <p:cNvGrpSpPr/>
          <p:nvPr/>
        </p:nvGrpSpPr>
        <p:grpSpPr>
          <a:xfrm rot="-5400000">
            <a:off x="6074128" y="517825"/>
            <a:ext cx="242781" cy="161857"/>
            <a:chOff x="2500050" y="3730175"/>
            <a:chExt cx="2619000" cy="1746025"/>
          </a:xfrm>
        </p:grpSpPr>
        <p:sp>
          <p:nvSpPr>
            <p:cNvPr id="5"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747;p34"/>
          <p:cNvGrpSpPr/>
          <p:nvPr/>
        </p:nvGrpSpPr>
        <p:grpSpPr>
          <a:xfrm rot="5400000">
            <a:off x="8753132" y="517825"/>
            <a:ext cx="242781" cy="161857"/>
            <a:chOff x="2500050" y="3730175"/>
            <a:chExt cx="2619000" cy="1746025"/>
          </a:xfrm>
        </p:grpSpPr>
        <p:sp>
          <p:nvSpPr>
            <p:cNvPr id="10"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08078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gui/Info.java/FixedStateButtonModel</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8520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0" y="1173079"/>
            <a:ext cx="9144000" cy="3970421"/>
          </a:xfrm>
          <a:prstGeom prst="rect">
            <a:avLst/>
          </a:prstGeom>
        </p:spPr>
      </p:pic>
      <p:sp>
        <p:nvSpPr>
          <p:cNvPr id="17" name="Google Shape;5737;p34"/>
          <p:cNvSpPr txBox="1">
            <a:spLocks noGrp="1"/>
          </p:cNvSpPr>
          <p:nvPr>
            <p:ph type="title"/>
          </p:nvPr>
        </p:nvSpPr>
        <p:spPr>
          <a:xfrm>
            <a:off x="1767522" y="251117"/>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gui/Info.java/FixedStateButtonModel</a:t>
            </a:r>
            <a:endParaRPr dirty="0"/>
          </a:p>
        </p:txBody>
      </p:sp>
      <p:grpSp>
        <p:nvGrpSpPr>
          <p:cNvPr id="18" name="Google Shape;5742;p34"/>
          <p:cNvGrpSpPr/>
          <p:nvPr/>
        </p:nvGrpSpPr>
        <p:grpSpPr>
          <a:xfrm rot="-5400000">
            <a:off x="2977650" y="494231"/>
            <a:ext cx="242781" cy="161857"/>
            <a:chOff x="2500050" y="3730175"/>
            <a:chExt cx="2619000" cy="1746025"/>
          </a:xfrm>
        </p:grpSpPr>
        <p:sp>
          <p:nvSpPr>
            <p:cNvPr id="1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747;p34"/>
          <p:cNvGrpSpPr/>
          <p:nvPr/>
        </p:nvGrpSpPr>
        <p:grpSpPr>
          <a:xfrm rot="5400000">
            <a:off x="8861417" y="453767"/>
            <a:ext cx="242781" cy="161857"/>
            <a:chOff x="2500050" y="3730175"/>
            <a:chExt cx="2619000" cy="1746025"/>
          </a:xfrm>
        </p:grpSpPr>
        <p:sp>
          <p:nvSpPr>
            <p:cNvPr id="2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23250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Components</a:t>
            </a:r>
            <a:endParaRPr dirty="0"/>
          </a:p>
        </p:txBody>
      </p:sp>
      <p:sp>
        <p:nvSpPr>
          <p:cNvPr id="5627" name="Google Shape;5627;p3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Components in making Bomberman</a:t>
            </a:r>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91" name="Google Shape;5884;p35">
            <a:hlinkClick r:id="rId7" action="ppaction://hlinksldjump"/>
          </p:cNvPr>
          <p:cNvPicPr preferRelativeResize="0"/>
          <p:nvPr/>
        </p:nvPicPr>
        <p:blipFill>
          <a:blip r:embed="rId4">
            <a:alphaModFix/>
          </a:blip>
          <a:stretch>
            <a:fillRect/>
          </a:stretch>
        </p:blipFill>
        <p:spPr>
          <a:xfrm flipH="1">
            <a:off x="8019522" y="581356"/>
            <a:ext cx="283464" cy="172844"/>
          </a:xfrm>
          <a:prstGeom prst="rect">
            <a:avLst/>
          </a:prstGeom>
          <a:noFill/>
          <a:ln>
            <a:noFill/>
          </a:ln>
        </p:spPr>
      </p:pic>
    </p:spTree>
    <p:extLst>
      <p:ext uri="{BB962C8B-B14F-4D97-AF65-F5344CB8AC3E}">
        <p14:creationId xmlns:p14="http://schemas.microsoft.com/office/powerpoint/2010/main" val="170619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4487779" cy="5143500"/>
          </a:xfrm>
          <a:prstGeom prst="rect">
            <a:avLst/>
          </a:prstGeom>
        </p:spPr>
      </p:pic>
      <p:pic>
        <p:nvPicPr>
          <p:cNvPr id="4" name="Picture 3"/>
          <p:cNvPicPr>
            <a:picLocks noChangeAspect="1"/>
          </p:cNvPicPr>
          <p:nvPr/>
        </p:nvPicPr>
        <p:blipFill>
          <a:blip r:embed="rId4"/>
          <a:stretch>
            <a:fillRect/>
          </a:stretch>
        </p:blipFill>
        <p:spPr>
          <a:xfrm>
            <a:off x="4487779" y="61562"/>
            <a:ext cx="4656221" cy="5020376"/>
          </a:xfrm>
          <a:prstGeom prst="rect">
            <a:avLst/>
          </a:prstGeom>
        </p:spPr>
      </p:pic>
    </p:spTree>
    <p:extLst>
      <p:ext uri="{BB962C8B-B14F-4D97-AF65-F5344CB8AC3E}">
        <p14:creationId xmlns:p14="http://schemas.microsoft.com/office/powerpoint/2010/main" val="3017453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i</a:t>
            </a:r>
            <a:r>
              <a:rPr lang="vi-VN" dirty="0" smtClean="0"/>
              <a:t>nput/Keyboard</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10144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
            <a:ext cx="4915586" cy="5143500"/>
          </a:xfrm>
          <a:prstGeom prst="rect">
            <a:avLst/>
          </a:prstGeom>
        </p:spPr>
      </p:pic>
      <p:sp>
        <p:nvSpPr>
          <p:cNvPr id="7" name="Google Shape;5737;p34"/>
          <p:cNvSpPr txBox="1">
            <a:spLocks noGrp="1"/>
          </p:cNvSpPr>
          <p:nvPr>
            <p:ph type="title"/>
          </p:nvPr>
        </p:nvSpPr>
        <p:spPr>
          <a:xfrm>
            <a:off x="6211707" y="367775"/>
            <a:ext cx="258678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i</a:t>
            </a:r>
            <a:r>
              <a:rPr lang="vi-VN" dirty="0" smtClean="0"/>
              <a:t>nput/Keyboard</a:t>
            </a:r>
            <a:endParaRPr dirty="0"/>
          </a:p>
        </p:txBody>
      </p:sp>
      <p:grpSp>
        <p:nvGrpSpPr>
          <p:cNvPr id="8" name="Google Shape;5742;p34"/>
          <p:cNvGrpSpPr/>
          <p:nvPr/>
        </p:nvGrpSpPr>
        <p:grpSpPr>
          <a:xfrm rot="-5400000">
            <a:off x="6090316"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ight Brace 17"/>
          <p:cNvSpPr/>
          <p:nvPr/>
        </p:nvSpPr>
        <p:spPr>
          <a:xfrm rot="5400000">
            <a:off x="2440844" y="-516523"/>
            <a:ext cx="221533" cy="2287832"/>
          </a:xfrm>
          <a:prstGeom prst="rightBrace">
            <a:avLst/>
          </a:pr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20" name="Straight Arrow Connector 19"/>
          <p:cNvCxnSpPr/>
          <p:nvPr/>
        </p:nvCxnSpPr>
        <p:spPr>
          <a:xfrm>
            <a:off x="2551610" y="738157"/>
            <a:ext cx="2914023" cy="2281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5890;p36"/>
          <p:cNvSpPr txBox="1">
            <a:spLocks noGrp="1"/>
          </p:cNvSpPr>
          <p:nvPr>
            <p:ph type="body" idx="1"/>
          </p:nvPr>
        </p:nvSpPr>
        <p:spPr>
          <a:xfrm>
            <a:off x="5671452" y="887512"/>
            <a:ext cx="3135900" cy="854242"/>
          </a:xfrm>
          <a:prstGeom prst="rect">
            <a:avLst/>
          </a:prstGeom>
        </p:spPr>
        <p:txBody>
          <a:bodyPr spcFirstLastPara="1" wrap="square" lIns="91425" tIns="91425" rIns="91425" bIns="91425" anchor="t" anchorCtr="0">
            <a:noAutofit/>
          </a:bodyPr>
          <a:lstStyle/>
          <a:p>
            <a:pPr marL="0" lvl="0" indent="0" algn="l">
              <a:spcAft>
                <a:spcPts val="1600"/>
              </a:spcAft>
              <a:buNone/>
            </a:pPr>
            <a:r>
              <a:rPr lang="en-US" dirty="0" smtClean="0"/>
              <a:t>Only 5 actions, move up, move down, move left, move right and space - bomb</a:t>
            </a:r>
            <a:endParaRPr dirty="0"/>
          </a:p>
        </p:txBody>
      </p:sp>
      <p:sp>
        <p:nvSpPr>
          <p:cNvPr id="24" name="Right Brace 23"/>
          <p:cNvSpPr/>
          <p:nvPr/>
        </p:nvSpPr>
        <p:spPr>
          <a:xfrm rot="10800000" flipH="1">
            <a:off x="4696448" y="949337"/>
            <a:ext cx="329441" cy="821867"/>
          </a:xfrm>
          <a:prstGeom prst="rightBrace">
            <a:avLst/>
          </a:pr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r"/>
            <a:endParaRPr lang="en-US" dirty="0"/>
          </a:p>
        </p:txBody>
      </p:sp>
      <p:cxnSp>
        <p:nvCxnSpPr>
          <p:cNvPr id="25" name="Straight Arrow Connector 24"/>
          <p:cNvCxnSpPr>
            <a:stCxn id="24" idx="1"/>
          </p:cNvCxnSpPr>
          <p:nvPr/>
        </p:nvCxnSpPr>
        <p:spPr>
          <a:xfrm>
            <a:off x="5025889" y="1360270"/>
            <a:ext cx="510656" cy="5558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5890;p36"/>
          <p:cNvSpPr txBox="1">
            <a:spLocks/>
          </p:cNvSpPr>
          <p:nvPr/>
        </p:nvSpPr>
        <p:spPr>
          <a:xfrm>
            <a:off x="5671452" y="1727809"/>
            <a:ext cx="3135900" cy="703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dirty="0" smtClean="0"/>
              <a:t>update() when key up or w; Key down or S; Key right for D; Key left for A .</a:t>
            </a:r>
            <a:endParaRPr lang="en-US" dirty="0"/>
          </a:p>
        </p:txBody>
      </p:sp>
      <p:cxnSp>
        <p:nvCxnSpPr>
          <p:cNvPr id="29" name="Straight Arrow Connector 28"/>
          <p:cNvCxnSpPr/>
          <p:nvPr/>
        </p:nvCxnSpPr>
        <p:spPr>
          <a:xfrm>
            <a:off x="3245430" y="3257355"/>
            <a:ext cx="2579872" cy="4791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5430" y="3819752"/>
            <a:ext cx="2579872" cy="5404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5890;p36"/>
          <p:cNvSpPr txBox="1">
            <a:spLocks/>
          </p:cNvSpPr>
          <p:nvPr/>
        </p:nvSpPr>
        <p:spPr>
          <a:xfrm>
            <a:off x="5743522" y="3424962"/>
            <a:ext cx="3135900" cy="703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dirty="0" smtClean="0"/>
              <a:t>Check when key is pressed or released</a:t>
            </a:r>
            <a:endParaRPr lang="en-US" dirty="0"/>
          </a:p>
        </p:txBody>
      </p:sp>
    </p:spTree>
    <p:extLst>
      <p:ext uri="{BB962C8B-B14F-4D97-AF65-F5344CB8AC3E}">
        <p14:creationId xmlns:p14="http://schemas.microsoft.com/office/powerpoint/2010/main" val="13133400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jdbc/ConnectJDBC</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3569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963747" cy="5143500"/>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jdbc/ConnectJDBC</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890;p36"/>
          <p:cNvSpPr txBox="1">
            <a:spLocks/>
          </p:cNvSpPr>
          <p:nvPr/>
        </p:nvSpPr>
        <p:spPr>
          <a:xfrm>
            <a:off x="6152715" y="1013575"/>
            <a:ext cx="3135900" cy="1352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a:t>First I</a:t>
            </a:r>
            <a:r>
              <a:rPr lang="en-US" dirty="0" smtClean="0"/>
              <a:t> </a:t>
            </a:r>
            <a:r>
              <a:rPr lang="en-US" dirty="0"/>
              <a:t>need to declare the database in MySQL, then create the </a:t>
            </a:r>
            <a:r>
              <a:rPr lang="en-US" dirty="0" err="1"/>
              <a:t>connectionToDb</a:t>
            </a:r>
            <a:r>
              <a:rPr lang="en-US" dirty="0"/>
              <a:t>() function and register the driver through the JDBC library (mysql-connector-j-9.1.0.jar)</a:t>
            </a:r>
          </a:p>
        </p:txBody>
      </p:sp>
      <p:cxnSp>
        <p:nvCxnSpPr>
          <p:cNvPr id="5" name="Straight Arrow Connector 4"/>
          <p:cNvCxnSpPr/>
          <p:nvPr/>
        </p:nvCxnSpPr>
        <p:spPr>
          <a:xfrm>
            <a:off x="5113421" y="1689712"/>
            <a:ext cx="10392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8" idx="1"/>
          </p:cNvCxnSpPr>
          <p:nvPr/>
        </p:nvCxnSpPr>
        <p:spPr>
          <a:xfrm flipV="1">
            <a:off x="2727158" y="1689713"/>
            <a:ext cx="3425557" cy="453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V="1">
            <a:off x="2987846" y="1689713"/>
            <a:ext cx="3164869" cy="10324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216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
            <a:ext cx="6154009" cy="5143500"/>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jdbc/ConnectJDBC</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890;p36"/>
          <p:cNvSpPr txBox="1">
            <a:spLocks/>
          </p:cNvSpPr>
          <p:nvPr/>
        </p:nvSpPr>
        <p:spPr>
          <a:xfrm>
            <a:off x="6152715" y="1013575"/>
            <a:ext cx="3135900" cy="1352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smtClean="0"/>
              <a:t>We </a:t>
            </a:r>
            <a:r>
              <a:rPr lang="en-US" dirty="0"/>
              <a:t>will create automatic database creation functions, first checking to see if a database exists. If not, create a new database and </a:t>
            </a:r>
            <a:r>
              <a:rPr lang="en-US" dirty="0" smtClean="0"/>
              <a:t>transmit </a:t>
            </a:r>
            <a:r>
              <a:rPr lang="en-US" dirty="0" err="1"/>
              <a:t>HighScore</a:t>
            </a:r>
            <a:r>
              <a:rPr lang="en-US" dirty="0"/>
              <a:t> into the database.</a:t>
            </a:r>
          </a:p>
        </p:txBody>
      </p:sp>
      <p:sp>
        <p:nvSpPr>
          <p:cNvPr id="19" name="Google Shape;5890;p36"/>
          <p:cNvSpPr txBox="1">
            <a:spLocks/>
          </p:cNvSpPr>
          <p:nvPr/>
        </p:nvSpPr>
        <p:spPr>
          <a:xfrm>
            <a:off x="6152715" y="3078538"/>
            <a:ext cx="3135900" cy="1352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a:t>This makes it more convenient for us during the database creation process. Instead of having to define in MySQL workbench, we can create it automatically through code</a:t>
            </a:r>
          </a:p>
        </p:txBody>
      </p:sp>
      <p:sp>
        <p:nvSpPr>
          <p:cNvPr id="4" name="Down Arrow 3"/>
          <p:cNvSpPr/>
          <p:nvPr/>
        </p:nvSpPr>
        <p:spPr>
          <a:xfrm>
            <a:off x="7519737" y="2365850"/>
            <a:ext cx="200928" cy="71268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68642" y="132347"/>
            <a:ext cx="24063" cy="14678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V="1">
            <a:off x="2201779" y="1689713"/>
            <a:ext cx="3950936" cy="5951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87440" y="1898758"/>
            <a:ext cx="0" cy="11797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1195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l</a:t>
            </a:r>
            <a:r>
              <a:rPr lang="vi-VN" dirty="0" smtClean="0"/>
              <a:t>evel/Coordinates</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98011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l</a:t>
            </a:r>
            <a:r>
              <a:rPr lang="vi-VN" dirty="0" smtClean="0"/>
              <a:t>evel/Coordinates</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1149003"/>
            <a:ext cx="9144001" cy="2220194"/>
          </a:xfrm>
          <a:prstGeom prst="rect">
            <a:avLst/>
          </a:prstGeom>
        </p:spPr>
      </p:pic>
      <p:sp>
        <p:nvSpPr>
          <p:cNvPr id="18" name="Google Shape;5890;p36"/>
          <p:cNvSpPr txBox="1">
            <a:spLocks/>
          </p:cNvSpPr>
          <p:nvPr/>
        </p:nvSpPr>
        <p:spPr>
          <a:xfrm>
            <a:off x="605888" y="3492080"/>
            <a:ext cx="7932223" cy="9355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smtClean="0"/>
              <a:t>The </a:t>
            </a:r>
            <a:r>
              <a:rPr lang="en-US" dirty="0"/>
              <a:t>Coordinates class facilitates mapping between the logical grid (tile-based) and the physical screen (pixel-based). This is essential in games like </a:t>
            </a:r>
            <a:r>
              <a:rPr lang="en-US" dirty="0" err="1"/>
              <a:t>Bomberman</a:t>
            </a:r>
            <a:r>
              <a:rPr lang="en-US" dirty="0"/>
              <a:t>, where the player, enemies, bombs, and other objects move within a grid-based level.</a:t>
            </a:r>
          </a:p>
          <a:p>
            <a:pPr marL="0" indent="0" algn="l">
              <a:spcAft>
                <a:spcPts val="1600"/>
              </a:spcAft>
              <a:buNone/>
            </a:pPr>
            <a:endParaRPr lang="en-US" dirty="0"/>
          </a:p>
        </p:txBody>
      </p:sp>
    </p:spTree>
    <p:extLst>
      <p:ext uri="{BB962C8B-B14F-4D97-AF65-F5344CB8AC3E}">
        <p14:creationId xmlns:p14="http://schemas.microsoft.com/office/powerpoint/2010/main" val="10516039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level/FileLevel</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1309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7459116" cy="5143500"/>
          </a:xfrm>
          <a:prstGeom prst="rect">
            <a:avLst/>
          </a:prstGeom>
        </p:spPr>
      </p:pic>
      <p:sp>
        <p:nvSpPr>
          <p:cNvPr id="7" name="Google Shape;5737;p34"/>
          <p:cNvSpPr txBox="1">
            <a:spLocks noGrp="1"/>
          </p:cNvSpPr>
          <p:nvPr>
            <p:ph type="title"/>
          </p:nvPr>
        </p:nvSpPr>
        <p:spPr>
          <a:xfrm>
            <a:off x="5893306" y="3708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level/</a:t>
            </a:r>
            <a:r>
              <a:rPr lang="en-US" dirty="0" err="1" smtClean="0"/>
              <a:t>FileLevel</a:t>
            </a:r>
            <a:endParaRPr dirty="0"/>
          </a:p>
        </p:txBody>
      </p:sp>
      <p:grpSp>
        <p:nvGrpSpPr>
          <p:cNvPr id="8" name="Google Shape;5742;p34"/>
          <p:cNvGrpSpPr/>
          <p:nvPr/>
        </p:nvGrpSpPr>
        <p:grpSpPr>
          <a:xfrm rot="-5400000">
            <a:off x="600595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890;p36"/>
          <p:cNvSpPr txBox="1">
            <a:spLocks/>
          </p:cNvSpPr>
          <p:nvPr/>
        </p:nvSpPr>
        <p:spPr>
          <a:xfrm>
            <a:off x="5492910" y="2440864"/>
            <a:ext cx="3651090" cy="2167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err="1" smtClean="0"/>
              <a:t>FileLevel</a:t>
            </a:r>
            <a:r>
              <a:rPr lang="en-US" dirty="0" smtClean="0"/>
              <a:t> reads </a:t>
            </a:r>
            <a:r>
              <a:rPr lang="en-US" dirty="0"/>
              <a:t>and parses the map layout, setting up the game entities according to the specifications provided in the file. This allows for easy creation and modification of game levels without changing the code, making it flexible for designing various stages of the game.</a:t>
            </a:r>
          </a:p>
          <a:p>
            <a:pPr marL="0" indent="0" algn="l">
              <a:spcAft>
                <a:spcPts val="1600"/>
              </a:spcAft>
              <a:buNone/>
            </a:pPr>
            <a:endParaRPr lang="en-US" dirty="0"/>
          </a:p>
        </p:txBody>
      </p:sp>
      <p:cxnSp>
        <p:nvCxnSpPr>
          <p:cNvPr id="5" name="Straight Arrow Connector 4"/>
          <p:cNvCxnSpPr>
            <a:endCxn id="18" idx="0"/>
          </p:cNvCxnSpPr>
          <p:nvPr/>
        </p:nvCxnSpPr>
        <p:spPr>
          <a:xfrm>
            <a:off x="5492910" y="1648326"/>
            <a:ext cx="1825545" cy="7925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344779" y="2009274"/>
            <a:ext cx="3973676" cy="4315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04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sp>
        <p:nvSpPr>
          <p:cNvPr id="7035" name="Google Shape;7035;p4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Components</a:t>
            </a:r>
            <a:endParaRPr dirty="0"/>
          </a:p>
        </p:txBody>
      </p:sp>
      <p:sp>
        <p:nvSpPr>
          <p:cNvPr id="7036" name="Google Shape;7036;p49"/>
          <p:cNvSpPr txBox="1">
            <a:spLocks noGrp="1"/>
          </p:cNvSpPr>
          <p:nvPr>
            <p:ph type="title" idx="2"/>
          </p:nvPr>
        </p:nvSpPr>
        <p:spPr>
          <a:xfrm>
            <a:off x="8175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Audio</a:t>
            </a:r>
            <a:endParaRPr dirty="0"/>
          </a:p>
        </p:txBody>
      </p:sp>
      <p:sp>
        <p:nvSpPr>
          <p:cNvPr id="7037" name="Google Shape;7037;p49"/>
          <p:cNvSpPr txBox="1">
            <a:spLocks noGrp="1"/>
          </p:cNvSpPr>
          <p:nvPr>
            <p:ph type="subTitle" idx="1"/>
          </p:nvPr>
        </p:nvSpPr>
        <p:spPr>
          <a:xfrm>
            <a:off x="817550" y="20747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Handle game audio</a:t>
            </a:r>
            <a:endParaRPr dirty="0"/>
          </a:p>
          <a:p>
            <a:pPr marL="0" lvl="0" indent="0" algn="ctr" rtl="0">
              <a:spcBef>
                <a:spcPts val="0"/>
              </a:spcBef>
              <a:spcAft>
                <a:spcPts val="0"/>
              </a:spcAft>
              <a:buNone/>
            </a:pPr>
            <a:endParaRPr dirty="0"/>
          </a:p>
        </p:txBody>
      </p:sp>
      <p:sp>
        <p:nvSpPr>
          <p:cNvPr id="7038" name="Google Shape;7038;p49"/>
          <p:cNvSpPr txBox="1">
            <a:spLocks noGrp="1"/>
          </p:cNvSpPr>
          <p:nvPr>
            <p:ph type="title" idx="3"/>
          </p:nvPr>
        </p:nvSpPr>
        <p:spPr>
          <a:xfrm>
            <a:off x="34099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Entities</a:t>
            </a:r>
            <a:endParaRPr dirty="0"/>
          </a:p>
        </p:txBody>
      </p:sp>
      <p:sp>
        <p:nvSpPr>
          <p:cNvPr id="7039" name="Google Shape;7039;p49"/>
          <p:cNvSpPr txBox="1">
            <a:spLocks noGrp="1"/>
          </p:cNvSpPr>
          <p:nvPr>
            <p:ph type="subTitle" idx="4"/>
          </p:nvPr>
        </p:nvSpPr>
        <p:spPr>
          <a:xfrm>
            <a:off x="3409950" y="20747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Game entities</a:t>
            </a:r>
            <a:endParaRPr dirty="0"/>
          </a:p>
          <a:p>
            <a:pPr marL="0" lvl="0" indent="0" algn="ctr" rtl="0">
              <a:spcBef>
                <a:spcPts val="0"/>
              </a:spcBef>
              <a:spcAft>
                <a:spcPts val="0"/>
              </a:spcAft>
              <a:buNone/>
            </a:pPr>
            <a:endParaRPr dirty="0"/>
          </a:p>
        </p:txBody>
      </p:sp>
      <p:sp>
        <p:nvSpPr>
          <p:cNvPr id="7040" name="Google Shape;7040;p49"/>
          <p:cNvSpPr txBox="1">
            <a:spLocks noGrp="1"/>
          </p:cNvSpPr>
          <p:nvPr>
            <p:ph type="title" idx="5"/>
          </p:nvPr>
        </p:nvSpPr>
        <p:spPr>
          <a:xfrm>
            <a:off x="60023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Graphic</a:t>
            </a:r>
            <a:endParaRPr dirty="0"/>
          </a:p>
        </p:txBody>
      </p:sp>
      <p:sp>
        <p:nvSpPr>
          <p:cNvPr id="7041" name="Google Shape;7041;p49"/>
          <p:cNvSpPr txBox="1">
            <a:spLocks noGrp="1"/>
          </p:cNvSpPr>
          <p:nvPr>
            <p:ph type="subTitle" idx="6"/>
          </p:nvPr>
        </p:nvSpPr>
        <p:spPr>
          <a:xfrm>
            <a:off x="6002350" y="20747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Game graphic</a:t>
            </a:r>
            <a:endParaRPr dirty="0"/>
          </a:p>
        </p:txBody>
      </p:sp>
      <p:sp>
        <p:nvSpPr>
          <p:cNvPr id="7042" name="Google Shape;7042;p49"/>
          <p:cNvSpPr txBox="1">
            <a:spLocks noGrp="1"/>
          </p:cNvSpPr>
          <p:nvPr>
            <p:ph type="title" idx="7"/>
          </p:nvPr>
        </p:nvSpPr>
        <p:spPr>
          <a:xfrm>
            <a:off x="817550" y="33705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JDBC</a:t>
            </a:r>
            <a:endParaRPr dirty="0"/>
          </a:p>
        </p:txBody>
      </p:sp>
      <p:sp>
        <p:nvSpPr>
          <p:cNvPr id="7043" name="Google Shape;7043;p49"/>
          <p:cNvSpPr txBox="1">
            <a:spLocks noGrp="1"/>
          </p:cNvSpPr>
          <p:nvPr>
            <p:ph type="subTitle" idx="8"/>
          </p:nvPr>
        </p:nvSpPr>
        <p:spPr>
          <a:xfrm>
            <a:off x="817550" y="37542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Databse connection</a:t>
            </a:r>
            <a:endParaRPr dirty="0"/>
          </a:p>
        </p:txBody>
      </p:sp>
      <p:sp>
        <p:nvSpPr>
          <p:cNvPr id="7044" name="Google Shape;7044;p49"/>
          <p:cNvSpPr txBox="1">
            <a:spLocks noGrp="1"/>
          </p:cNvSpPr>
          <p:nvPr>
            <p:ph type="title" idx="9"/>
          </p:nvPr>
        </p:nvSpPr>
        <p:spPr>
          <a:xfrm>
            <a:off x="3409950" y="33705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Input</a:t>
            </a:r>
            <a:endParaRPr dirty="0"/>
          </a:p>
        </p:txBody>
      </p:sp>
      <p:sp>
        <p:nvSpPr>
          <p:cNvPr id="7045" name="Google Shape;7045;p49"/>
          <p:cNvSpPr txBox="1">
            <a:spLocks noGrp="1"/>
          </p:cNvSpPr>
          <p:nvPr>
            <p:ph type="subTitle" idx="13"/>
          </p:nvPr>
        </p:nvSpPr>
        <p:spPr>
          <a:xfrm>
            <a:off x="3409950" y="37542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Handle keyboard input</a:t>
            </a:r>
            <a:endParaRPr dirty="0"/>
          </a:p>
        </p:txBody>
      </p:sp>
      <p:sp>
        <p:nvSpPr>
          <p:cNvPr id="7046" name="Google Shape;7046;p49"/>
          <p:cNvSpPr txBox="1">
            <a:spLocks noGrp="1"/>
          </p:cNvSpPr>
          <p:nvPr>
            <p:ph type="title" idx="14"/>
          </p:nvPr>
        </p:nvSpPr>
        <p:spPr>
          <a:xfrm>
            <a:off x="6002350" y="33705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GUI</a:t>
            </a:r>
            <a:endParaRPr dirty="0"/>
          </a:p>
        </p:txBody>
      </p:sp>
      <p:sp>
        <p:nvSpPr>
          <p:cNvPr id="7047" name="Google Shape;7047;p49"/>
          <p:cNvSpPr txBox="1">
            <a:spLocks noGrp="1"/>
          </p:cNvSpPr>
          <p:nvPr>
            <p:ph type="subTitle" idx="15"/>
          </p:nvPr>
        </p:nvSpPr>
        <p:spPr>
          <a:xfrm>
            <a:off x="6002350" y="3754224"/>
            <a:ext cx="2324100" cy="8799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Graphical User </a:t>
            </a:r>
            <a:r>
              <a:rPr lang="en-US" dirty="0" smtClean="0"/>
              <a:t>Interface</a:t>
            </a:r>
            <a:endParaRPr dirty="0"/>
          </a:p>
        </p:txBody>
      </p:sp>
      <p:grpSp>
        <p:nvGrpSpPr>
          <p:cNvPr id="7048" name="Google Shape;7048;p49"/>
          <p:cNvGrpSpPr/>
          <p:nvPr/>
        </p:nvGrpSpPr>
        <p:grpSpPr>
          <a:xfrm rot="-5400000">
            <a:off x="2137596" y="535371"/>
            <a:ext cx="242781" cy="161857"/>
            <a:chOff x="2500050" y="3730175"/>
            <a:chExt cx="2619000" cy="1746025"/>
          </a:xfrm>
        </p:grpSpPr>
        <p:sp>
          <p:nvSpPr>
            <p:cNvPr id="7049" name="Google Shape;7049;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49"/>
          <p:cNvGrpSpPr/>
          <p:nvPr/>
        </p:nvGrpSpPr>
        <p:grpSpPr>
          <a:xfrm rot="5400000">
            <a:off x="6763621" y="535371"/>
            <a:ext cx="242781" cy="161857"/>
            <a:chOff x="2500050" y="3730175"/>
            <a:chExt cx="2619000" cy="1746025"/>
          </a:xfrm>
        </p:grpSpPr>
        <p:sp>
          <p:nvSpPr>
            <p:cNvPr id="7054" name="Google Shape;7054;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58" name="Google Shape;7058;p49"/>
          <p:cNvCxnSpPr/>
          <p:nvPr/>
        </p:nvCxnSpPr>
        <p:spPr>
          <a:xfrm>
            <a:off x="1039500" y="3001331"/>
            <a:ext cx="70650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t>
            </a:r>
            <a:r>
              <a:rPr lang="vi-VN" dirty="0" smtClean="0"/>
              <a:t>evel</a:t>
            </a:r>
            <a:r>
              <a:rPr lang="en-US" dirty="0" smtClean="0"/>
              <a:t>/</a:t>
            </a:r>
            <a:r>
              <a:rPr lang="en-US" dirty="0" err="1" smtClean="0"/>
              <a:t>FileLevel</a:t>
            </a:r>
            <a:endParaRPr dirty="0"/>
          </a:p>
        </p:txBody>
      </p:sp>
      <p:grpSp>
        <p:nvGrpSpPr>
          <p:cNvPr id="8" name="Google Shape;5742;p34"/>
          <p:cNvGrpSpPr/>
          <p:nvPr/>
        </p:nvGrpSpPr>
        <p:grpSpPr>
          <a:xfrm rot="-5400000">
            <a:off x="580143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554760"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1"/>
            <a:ext cx="5325218" cy="5143500"/>
          </a:xfrm>
          <a:prstGeom prst="rect">
            <a:avLst/>
          </a:prstGeom>
        </p:spPr>
      </p:pic>
      <p:pic>
        <p:nvPicPr>
          <p:cNvPr id="4" name="Picture 3"/>
          <p:cNvPicPr>
            <a:picLocks noChangeAspect="1"/>
          </p:cNvPicPr>
          <p:nvPr/>
        </p:nvPicPr>
        <p:blipFill>
          <a:blip r:embed="rId4"/>
          <a:stretch>
            <a:fillRect/>
          </a:stretch>
        </p:blipFill>
        <p:spPr>
          <a:xfrm>
            <a:off x="6013316" y="1520790"/>
            <a:ext cx="2438740" cy="2896004"/>
          </a:xfrm>
          <a:prstGeom prst="rect">
            <a:avLst/>
          </a:prstGeom>
        </p:spPr>
      </p:pic>
      <p:sp>
        <p:nvSpPr>
          <p:cNvPr id="5" name="Oval 4"/>
          <p:cNvSpPr/>
          <p:nvPr/>
        </p:nvSpPr>
        <p:spPr>
          <a:xfrm>
            <a:off x="6003758" y="1696453"/>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281140" y="1684421"/>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003758" y="4176163"/>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281140" y="4176163"/>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142449" y="1696453"/>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003758" y="2936308"/>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281140" y="2968792"/>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142449" y="4195819"/>
            <a:ext cx="180474" cy="2406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3995" y="1925052"/>
            <a:ext cx="186489" cy="2045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142450" y="2743200"/>
            <a:ext cx="180474" cy="22559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p:cNvSpPr/>
          <p:nvPr/>
        </p:nvSpPr>
        <p:spPr>
          <a:xfrm>
            <a:off x="6067459" y="2743200"/>
            <a:ext cx="186489" cy="22559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gular Pentagon 27"/>
          <p:cNvSpPr/>
          <p:nvPr/>
        </p:nvSpPr>
        <p:spPr>
          <a:xfrm>
            <a:off x="6545179" y="1937084"/>
            <a:ext cx="216568" cy="192505"/>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7531768" y="2129589"/>
            <a:ext cx="161979" cy="2286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art 29"/>
          <p:cNvSpPr/>
          <p:nvPr/>
        </p:nvSpPr>
        <p:spPr>
          <a:xfrm>
            <a:off x="6845968" y="2743200"/>
            <a:ext cx="168443" cy="225592"/>
          </a:xfrm>
          <a:prstGeom prst="hear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2978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level/Level</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96671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level/Ievel</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0"/>
            <a:ext cx="3686689" cy="3172268"/>
          </a:xfrm>
          <a:prstGeom prst="rect">
            <a:avLst/>
          </a:prstGeom>
        </p:spPr>
      </p:pic>
      <p:pic>
        <p:nvPicPr>
          <p:cNvPr id="4" name="Picture 3"/>
          <p:cNvPicPr>
            <a:picLocks noChangeAspect="1"/>
          </p:cNvPicPr>
          <p:nvPr/>
        </p:nvPicPr>
        <p:blipFill rotWithShape="1">
          <a:blip r:embed="rId4"/>
          <a:srcRect r="2007"/>
          <a:stretch/>
        </p:blipFill>
        <p:spPr>
          <a:xfrm>
            <a:off x="4317534" y="1362616"/>
            <a:ext cx="4200824" cy="3019846"/>
          </a:xfrm>
          <a:prstGeom prst="rect">
            <a:avLst/>
          </a:prstGeom>
        </p:spPr>
      </p:pic>
      <p:cxnSp>
        <p:nvCxnSpPr>
          <p:cNvPr id="6" name="Straight Arrow Connector 5"/>
          <p:cNvCxnSpPr/>
          <p:nvPr/>
        </p:nvCxnSpPr>
        <p:spPr>
          <a:xfrm>
            <a:off x="1684421" y="1586134"/>
            <a:ext cx="2923674" cy="687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684421" y="2273968"/>
            <a:ext cx="2923674" cy="598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684421" y="2273968"/>
            <a:ext cx="2923674" cy="313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684421" y="2212596"/>
            <a:ext cx="2923674" cy="61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684421" y="2037066"/>
            <a:ext cx="2923674" cy="245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684421" y="1818293"/>
            <a:ext cx="2923674" cy="4752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684421" y="2273968"/>
            <a:ext cx="2923674" cy="143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053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BoardRender</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98465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6049219" cy="5143500"/>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BoardRender</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890;p36"/>
          <p:cNvSpPr txBox="1">
            <a:spLocks/>
          </p:cNvSpPr>
          <p:nvPr/>
        </p:nvSpPr>
        <p:spPr>
          <a:xfrm>
            <a:off x="6049218" y="1018034"/>
            <a:ext cx="3094781" cy="4125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algn="just"/>
            <a:r>
              <a:rPr lang="en-US" sz="1400" dirty="0" smtClean="0"/>
              <a:t>Responsible </a:t>
            </a:r>
            <a:r>
              <a:rPr lang="en-US" sz="1400" dirty="0"/>
              <a:t>for managing and rendering the game board's state in the </a:t>
            </a:r>
            <a:r>
              <a:rPr lang="en-US" sz="1400" dirty="0" err="1"/>
              <a:t>Bomberman</a:t>
            </a:r>
            <a:r>
              <a:rPr lang="en-US" sz="1400" dirty="0"/>
              <a:t> game. </a:t>
            </a:r>
            <a:endParaRPr lang="en-US" sz="1400" dirty="0" smtClean="0"/>
          </a:p>
          <a:p>
            <a:pPr algn="just"/>
            <a:r>
              <a:rPr lang="en-US" sz="1400" dirty="0" smtClean="0"/>
              <a:t>It </a:t>
            </a:r>
            <a:r>
              <a:rPr lang="en-US" sz="1400" dirty="0"/>
              <a:t>handles the game's level, entities (such as characters and bombs), updates, and rendering logic, and also provides various game controls like pausing, restarting, and changing levels. </a:t>
            </a:r>
            <a:endParaRPr lang="en-US" sz="1400" dirty="0" smtClean="0"/>
          </a:p>
          <a:p>
            <a:pPr algn="just"/>
            <a:r>
              <a:rPr lang="en-US" sz="1400" dirty="0" smtClean="0"/>
              <a:t>It </a:t>
            </a:r>
            <a:r>
              <a:rPr lang="en-US" sz="1400" dirty="0"/>
              <a:t>implements the </a:t>
            </a:r>
            <a:r>
              <a:rPr lang="en-US" sz="1400" dirty="0" err="1"/>
              <a:t>IRender</a:t>
            </a:r>
            <a:r>
              <a:rPr lang="en-US" sz="1400" dirty="0"/>
              <a:t> interface, which means it is responsible for rendering the visual elements of the game.</a:t>
            </a:r>
          </a:p>
        </p:txBody>
      </p:sp>
    </p:spTree>
    <p:extLst>
      <p:ext uri="{BB962C8B-B14F-4D97-AF65-F5344CB8AC3E}">
        <p14:creationId xmlns:p14="http://schemas.microsoft.com/office/powerpoint/2010/main" val="38887055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81635" y="900013"/>
            <a:ext cx="6562365" cy="4243487"/>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BoardRender</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4"/>
          <a:stretch>
            <a:fillRect/>
          </a:stretch>
        </p:blipFill>
        <p:spPr>
          <a:xfrm>
            <a:off x="0" y="0"/>
            <a:ext cx="2581635" cy="3172268"/>
          </a:xfrm>
          <a:prstGeom prst="rect">
            <a:avLst/>
          </a:prstGeom>
        </p:spPr>
      </p:pic>
      <p:sp>
        <p:nvSpPr>
          <p:cNvPr id="6" name="Rectangle 5"/>
          <p:cNvSpPr/>
          <p:nvPr/>
        </p:nvSpPr>
        <p:spPr>
          <a:xfrm>
            <a:off x="0" y="1528011"/>
            <a:ext cx="2478505" cy="1419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endCxn id="6" idx="0"/>
          </p:cNvCxnSpPr>
          <p:nvPr/>
        </p:nvCxnSpPr>
        <p:spPr>
          <a:xfrm flipH="1">
            <a:off x="1239253" y="367775"/>
            <a:ext cx="12031" cy="1160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p:cNvCxnSpPr>
          <p:nvPr/>
        </p:nvCxnSpPr>
        <p:spPr>
          <a:xfrm flipV="1">
            <a:off x="2478505" y="1034716"/>
            <a:ext cx="1407695" cy="1203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1029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CommonVariables</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85165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CommonVariables</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1902" y="0"/>
            <a:ext cx="4721355" cy="5143500"/>
          </a:xfrm>
          <a:prstGeom prst="rect">
            <a:avLst/>
          </a:prstGeom>
        </p:spPr>
      </p:pic>
      <p:sp>
        <p:nvSpPr>
          <p:cNvPr id="18" name="Right Brace 17"/>
          <p:cNvSpPr/>
          <p:nvPr/>
        </p:nvSpPr>
        <p:spPr>
          <a:xfrm>
            <a:off x="3316976" y="940475"/>
            <a:ext cx="304529" cy="1800101"/>
          </a:xfrm>
          <a:prstGeom prst="rightBrace">
            <a:avLst/>
          </a:pr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9" name="Straight Arrow Connector 18"/>
          <p:cNvCxnSpPr/>
          <p:nvPr/>
        </p:nvCxnSpPr>
        <p:spPr>
          <a:xfrm flipV="1">
            <a:off x="3621505" y="1597703"/>
            <a:ext cx="1816769" cy="2470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5890;p36"/>
          <p:cNvSpPr txBox="1">
            <a:spLocks/>
          </p:cNvSpPr>
          <p:nvPr/>
        </p:nvSpPr>
        <p:spPr>
          <a:xfrm>
            <a:off x="5438274" y="1018035"/>
            <a:ext cx="3705726" cy="1147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400" dirty="0" smtClean="0"/>
              <a:t>Basic gameplay deliverables: the amount of bomb, bomb radius, and player speed are ate default</a:t>
            </a:r>
          </a:p>
          <a:p>
            <a:pPr marL="0" indent="0" algn="l">
              <a:spcAft>
                <a:spcPts val="1600"/>
              </a:spcAft>
              <a:buFont typeface="Advent Pro Medium"/>
              <a:buNone/>
            </a:pPr>
            <a:r>
              <a:rPr lang="en-US" sz="1400" dirty="0" smtClean="0"/>
              <a:t>Player have 200 seconds to </a:t>
            </a:r>
            <a:r>
              <a:rPr lang="en-US" sz="1400" dirty="0" err="1" smtClean="0"/>
              <a:t>comple</a:t>
            </a:r>
            <a:r>
              <a:rPr lang="en-US" sz="1400" dirty="0" smtClean="0"/>
              <a:t> 1 level, starting point will be 0 and has only 3 lives</a:t>
            </a:r>
            <a:endParaRPr lang="en-US" sz="1400" dirty="0"/>
          </a:p>
        </p:txBody>
      </p:sp>
      <p:pic>
        <p:nvPicPr>
          <p:cNvPr id="6" name="Picture 5"/>
          <p:cNvPicPr>
            <a:picLocks noChangeAspect="1"/>
          </p:cNvPicPr>
          <p:nvPr/>
        </p:nvPicPr>
        <p:blipFill>
          <a:blip r:embed="rId4"/>
          <a:stretch>
            <a:fillRect/>
          </a:stretch>
        </p:blipFill>
        <p:spPr>
          <a:xfrm>
            <a:off x="5526455" y="2273171"/>
            <a:ext cx="2793358" cy="2870329"/>
          </a:xfrm>
          <a:prstGeom prst="rect">
            <a:avLst/>
          </a:prstGeom>
        </p:spPr>
      </p:pic>
      <p:sp>
        <p:nvSpPr>
          <p:cNvPr id="21" name="Rectangle 20"/>
          <p:cNvSpPr/>
          <p:nvPr/>
        </p:nvSpPr>
        <p:spPr>
          <a:xfrm>
            <a:off x="348916" y="3356811"/>
            <a:ext cx="1852863" cy="553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707337" y="2276318"/>
            <a:ext cx="500957" cy="2331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endCxn id="22" idx="1"/>
          </p:cNvCxnSpPr>
          <p:nvPr/>
        </p:nvCxnSpPr>
        <p:spPr>
          <a:xfrm flipV="1">
            <a:off x="2201779" y="2392908"/>
            <a:ext cx="3505558" cy="9433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712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6452002" cy="2812686"/>
          </a:xfrm>
          <a:prstGeom prst="rect">
            <a:avLst/>
          </a:prstGeom>
        </p:spPr>
      </p:pic>
      <p:pic>
        <p:nvPicPr>
          <p:cNvPr id="5" name="Picture 4"/>
          <p:cNvPicPr>
            <a:picLocks noChangeAspect="1"/>
          </p:cNvPicPr>
          <p:nvPr/>
        </p:nvPicPr>
        <p:blipFill>
          <a:blip r:embed="rId4"/>
          <a:stretch>
            <a:fillRect/>
          </a:stretch>
        </p:blipFill>
        <p:spPr>
          <a:xfrm>
            <a:off x="2524368" y="3723744"/>
            <a:ext cx="4677428" cy="4667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90" y="2727181"/>
            <a:ext cx="1192410" cy="119241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90" y="3971671"/>
            <a:ext cx="1192410" cy="1192410"/>
          </a:xfrm>
          <a:prstGeom prst="rect">
            <a:avLst/>
          </a:prstGeom>
        </p:spPr>
      </p:pic>
      <p:cxnSp>
        <p:nvCxnSpPr>
          <p:cNvPr id="20" name="Straight Arrow Connector 19"/>
          <p:cNvCxnSpPr>
            <a:endCxn id="6" idx="1"/>
          </p:cNvCxnSpPr>
          <p:nvPr/>
        </p:nvCxnSpPr>
        <p:spPr>
          <a:xfrm flipV="1">
            <a:off x="7050505" y="3323386"/>
            <a:ext cx="901085" cy="50265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1"/>
          </p:cNvCxnSpPr>
          <p:nvPr/>
        </p:nvCxnSpPr>
        <p:spPr>
          <a:xfrm>
            <a:off x="7050505" y="4102768"/>
            <a:ext cx="901085" cy="46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Brace 22"/>
          <p:cNvSpPr/>
          <p:nvPr/>
        </p:nvSpPr>
        <p:spPr>
          <a:xfrm>
            <a:off x="6541439" y="110296"/>
            <a:ext cx="304529" cy="2616885"/>
          </a:xfrm>
          <a:prstGeom prst="rightBrace">
            <a:avLst/>
          </a:pr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4" name="Google Shape;5890;p36"/>
          <p:cNvSpPr txBox="1">
            <a:spLocks/>
          </p:cNvSpPr>
          <p:nvPr/>
        </p:nvSpPr>
        <p:spPr>
          <a:xfrm>
            <a:off x="6947436" y="979666"/>
            <a:ext cx="2153652" cy="1147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400" dirty="0" smtClean="0"/>
              <a:t>Each characters or entities have their own audio and image</a:t>
            </a:r>
            <a:endParaRPr lang="en-US" sz="1400" dirty="0"/>
          </a:p>
        </p:txBody>
      </p:sp>
    </p:spTree>
    <p:extLst>
      <p:ext uri="{BB962C8B-B14F-4D97-AF65-F5344CB8AC3E}">
        <p14:creationId xmlns:p14="http://schemas.microsoft.com/office/powerpoint/2010/main" val="1142413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GameRender</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3387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sp>
        <p:nvSpPr>
          <p:cNvPr id="7035" name="Google Shape;7035;p4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Components</a:t>
            </a:r>
            <a:endParaRPr dirty="0"/>
          </a:p>
        </p:txBody>
      </p:sp>
      <p:sp>
        <p:nvSpPr>
          <p:cNvPr id="7036" name="Google Shape;7036;p49"/>
          <p:cNvSpPr txBox="1">
            <a:spLocks noGrp="1"/>
          </p:cNvSpPr>
          <p:nvPr>
            <p:ph type="title" idx="2"/>
          </p:nvPr>
        </p:nvSpPr>
        <p:spPr>
          <a:xfrm>
            <a:off x="8175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Level</a:t>
            </a:r>
            <a:endParaRPr dirty="0"/>
          </a:p>
        </p:txBody>
      </p:sp>
      <p:sp>
        <p:nvSpPr>
          <p:cNvPr id="7037" name="Google Shape;7037;p49"/>
          <p:cNvSpPr txBox="1">
            <a:spLocks noGrp="1"/>
          </p:cNvSpPr>
          <p:nvPr>
            <p:ph type="subTitle" idx="1"/>
          </p:nvPr>
        </p:nvSpPr>
        <p:spPr>
          <a:xfrm>
            <a:off x="817550" y="2074724"/>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Level information</a:t>
            </a:r>
            <a:endParaRPr dirty="0"/>
          </a:p>
        </p:txBody>
      </p:sp>
      <p:sp>
        <p:nvSpPr>
          <p:cNvPr id="7038" name="Google Shape;7038;p49"/>
          <p:cNvSpPr txBox="1">
            <a:spLocks noGrp="1"/>
          </p:cNvSpPr>
          <p:nvPr>
            <p:ph type="title" idx="3"/>
          </p:nvPr>
        </p:nvSpPr>
        <p:spPr>
          <a:xfrm>
            <a:off x="34099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Board Render</a:t>
            </a:r>
            <a:endParaRPr dirty="0"/>
          </a:p>
        </p:txBody>
      </p:sp>
      <p:sp>
        <p:nvSpPr>
          <p:cNvPr id="7039" name="Google Shape;7039;p49"/>
          <p:cNvSpPr txBox="1">
            <a:spLocks noGrp="1"/>
          </p:cNvSpPr>
          <p:nvPr>
            <p:ph type="subTitle" idx="4"/>
          </p:nvPr>
        </p:nvSpPr>
        <p:spPr>
          <a:xfrm>
            <a:off x="2857500" y="1936835"/>
            <a:ext cx="3284621" cy="879900"/>
          </a:xfrm>
          <a:prstGeom prst="rect">
            <a:avLst/>
          </a:prstGeom>
        </p:spPr>
        <p:txBody>
          <a:bodyPr spcFirstLastPara="1" wrap="square" lIns="91425" tIns="91425" rIns="91425" bIns="91425" anchor="t" anchorCtr="0">
            <a:noAutofit/>
          </a:bodyPr>
          <a:lstStyle/>
          <a:p>
            <a:pPr marL="0" indent="0"/>
            <a:r>
              <a:rPr lang="en-US" dirty="0"/>
              <a:t>Manages the game board's state, rendering, and updates, serving as a controller for entities like characters, bombs, explosions, and the level.</a:t>
            </a:r>
          </a:p>
          <a:p>
            <a:pPr marL="0" lvl="0" indent="0" algn="ctr" rtl="0">
              <a:spcBef>
                <a:spcPts val="0"/>
              </a:spcBef>
              <a:spcAft>
                <a:spcPts val="0"/>
              </a:spcAft>
              <a:buNone/>
            </a:pPr>
            <a:endParaRPr dirty="0"/>
          </a:p>
        </p:txBody>
      </p:sp>
      <p:sp>
        <p:nvSpPr>
          <p:cNvPr id="7040" name="Google Shape;7040;p49"/>
          <p:cNvSpPr txBox="1">
            <a:spLocks noGrp="1"/>
          </p:cNvSpPr>
          <p:nvPr>
            <p:ph type="title" idx="5"/>
          </p:nvPr>
        </p:nvSpPr>
        <p:spPr>
          <a:xfrm>
            <a:off x="6002350" y="16910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Common Variables</a:t>
            </a:r>
            <a:endParaRPr dirty="0"/>
          </a:p>
        </p:txBody>
      </p:sp>
      <p:sp>
        <p:nvSpPr>
          <p:cNvPr id="7041" name="Google Shape;7041;p49"/>
          <p:cNvSpPr txBox="1">
            <a:spLocks noGrp="1"/>
          </p:cNvSpPr>
          <p:nvPr>
            <p:ph type="subTitle" idx="6"/>
          </p:nvPr>
        </p:nvSpPr>
        <p:spPr>
          <a:xfrm>
            <a:off x="5857970" y="2074724"/>
            <a:ext cx="3286029" cy="879900"/>
          </a:xfrm>
          <a:prstGeom prst="rect">
            <a:avLst/>
          </a:prstGeom>
        </p:spPr>
        <p:txBody>
          <a:bodyPr spcFirstLastPara="1" wrap="square" lIns="91425" tIns="91425" rIns="91425" bIns="91425" anchor="t" anchorCtr="0">
            <a:noAutofit/>
          </a:bodyPr>
          <a:lstStyle/>
          <a:p>
            <a:pPr marL="0" indent="0"/>
            <a:r>
              <a:rPr lang="en-US" dirty="0" smtClean="0"/>
              <a:t>Used </a:t>
            </a:r>
            <a:r>
              <a:rPr lang="en-US" dirty="0"/>
              <a:t>to define common constants and shared resources for the </a:t>
            </a:r>
            <a:r>
              <a:rPr lang="en-US" dirty="0" err="1"/>
              <a:t>Bomberman</a:t>
            </a:r>
            <a:r>
              <a:rPr lang="en-US" dirty="0"/>
              <a:t> game.</a:t>
            </a:r>
          </a:p>
          <a:p>
            <a:pPr marL="0" lvl="0" indent="0" algn="ctr" rtl="0">
              <a:spcBef>
                <a:spcPts val="0"/>
              </a:spcBef>
              <a:spcAft>
                <a:spcPts val="0"/>
              </a:spcAft>
              <a:buNone/>
            </a:pPr>
            <a:endParaRPr dirty="0"/>
          </a:p>
        </p:txBody>
      </p:sp>
      <p:sp>
        <p:nvSpPr>
          <p:cNvPr id="7042" name="Google Shape;7042;p49"/>
          <p:cNvSpPr txBox="1">
            <a:spLocks noGrp="1"/>
          </p:cNvSpPr>
          <p:nvPr>
            <p:ph type="title" idx="7"/>
          </p:nvPr>
        </p:nvSpPr>
        <p:spPr>
          <a:xfrm>
            <a:off x="1801025" y="33705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Game Render</a:t>
            </a:r>
            <a:endParaRPr dirty="0"/>
          </a:p>
        </p:txBody>
      </p:sp>
      <p:sp>
        <p:nvSpPr>
          <p:cNvPr id="7043" name="Google Shape;7043;p49"/>
          <p:cNvSpPr txBox="1">
            <a:spLocks noGrp="1"/>
          </p:cNvSpPr>
          <p:nvPr>
            <p:ph type="subTitle" idx="8"/>
          </p:nvPr>
        </p:nvSpPr>
        <p:spPr>
          <a:xfrm>
            <a:off x="1801025" y="3691568"/>
            <a:ext cx="2324100" cy="879900"/>
          </a:xfrm>
          <a:prstGeom prst="rect">
            <a:avLst/>
          </a:prstGeom>
        </p:spPr>
        <p:txBody>
          <a:bodyPr spcFirstLastPara="1" wrap="square" lIns="91425" tIns="91425" rIns="91425" bIns="91425" anchor="t" anchorCtr="0">
            <a:noAutofit/>
          </a:bodyPr>
          <a:lstStyle/>
          <a:p>
            <a:pPr marL="0" indent="0"/>
            <a:r>
              <a:rPr lang="en-US" dirty="0" smtClean="0"/>
              <a:t>Main </a:t>
            </a:r>
            <a:r>
              <a:rPr lang="en-US" dirty="0"/>
              <a:t>rendering and game management class in a </a:t>
            </a:r>
            <a:r>
              <a:rPr lang="en-US" dirty="0" err="1"/>
              <a:t>Bomberman</a:t>
            </a:r>
            <a:r>
              <a:rPr lang="en-US" dirty="0"/>
              <a:t> </a:t>
            </a:r>
            <a:r>
              <a:rPr lang="en-US" dirty="0" smtClean="0"/>
              <a:t>game</a:t>
            </a:r>
            <a:endParaRPr lang="en-US" dirty="0"/>
          </a:p>
        </p:txBody>
      </p:sp>
      <p:sp>
        <p:nvSpPr>
          <p:cNvPr id="7044" name="Google Shape;7044;p49"/>
          <p:cNvSpPr txBox="1">
            <a:spLocks noGrp="1"/>
          </p:cNvSpPr>
          <p:nvPr>
            <p:ph type="title" idx="9"/>
          </p:nvPr>
        </p:nvSpPr>
        <p:spPr>
          <a:xfrm>
            <a:off x="4840300" y="3370525"/>
            <a:ext cx="2324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Bomberman -main</a:t>
            </a:r>
            <a:endParaRPr dirty="0"/>
          </a:p>
        </p:txBody>
      </p:sp>
      <p:sp>
        <p:nvSpPr>
          <p:cNvPr id="7045" name="Google Shape;7045;p49"/>
          <p:cNvSpPr txBox="1">
            <a:spLocks noGrp="1"/>
          </p:cNvSpPr>
          <p:nvPr>
            <p:ph type="subTitle" idx="13"/>
          </p:nvPr>
        </p:nvSpPr>
        <p:spPr>
          <a:xfrm>
            <a:off x="4840300" y="3762325"/>
            <a:ext cx="2324100" cy="8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Store main class to run program</a:t>
            </a:r>
            <a:endParaRPr dirty="0"/>
          </a:p>
          <a:p>
            <a:pPr marL="0" lvl="0" indent="0" algn="ctr" rtl="0">
              <a:spcBef>
                <a:spcPts val="0"/>
              </a:spcBef>
              <a:spcAft>
                <a:spcPts val="0"/>
              </a:spcAft>
              <a:buNone/>
            </a:pPr>
            <a:endParaRPr dirty="0"/>
          </a:p>
        </p:txBody>
      </p:sp>
      <p:grpSp>
        <p:nvGrpSpPr>
          <p:cNvPr id="7048" name="Google Shape;7048;p49"/>
          <p:cNvGrpSpPr/>
          <p:nvPr/>
        </p:nvGrpSpPr>
        <p:grpSpPr>
          <a:xfrm rot="-5400000">
            <a:off x="2137596" y="535371"/>
            <a:ext cx="242781" cy="161857"/>
            <a:chOff x="2500050" y="3730175"/>
            <a:chExt cx="2619000" cy="1746025"/>
          </a:xfrm>
        </p:grpSpPr>
        <p:sp>
          <p:nvSpPr>
            <p:cNvPr id="7049" name="Google Shape;7049;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49"/>
          <p:cNvGrpSpPr/>
          <p:nvPr/>
        </p:nvGrpSpPr>
        <p:grpSpPr>
          <a:xfrm rot="5400000">
            <a:off x="6763621" y="535371"/>
            <a:ext cx="242781" cy="161857"/>
            <a:chOff x="2500050" y="3730175"/>
            <a:chExt cx="2619000" cy="1746025"/>
          </a:xfrm>
        </p:grpSpPr>
        <p:sp>
          <p:nvSpPr>
            <p:cNvPr id="7054" name="Google Shape;7054;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58" name="Google Shape;7058;p49"/>
          <p:cNvCxnSpPr/>
          <p:nvPr/>
        </p:nvCxnSpPr>
        <p:spPr>
          <a:xfrm>
            <a:off x="1039500" y="3001331"/>
            <a:ext cx="70650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3099189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6068272" cy="5143500"/>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GameRender</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890;p36"/>
          <p:cNvSpPr txBox="1">
            <a:spLocks/>
          </p:cNvSpPr>
          <p:nvPr/>
        </p:nvSpPr>
        <p:spPr>
          <a:xfrm>
            <a:off x="6155860" y="1063886"/>
            <a:ext cx="2153652" cy="189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sz="1400" dirty="0"/>
              <a:t>Use 3 </a:t>
            </a:r>
            <a:r>
              <a:rPr lang="en-US" sz="1400" dirty="0" smtClean="0"/>
              <a:t>multi-threads </a:t>
            </a:r>
            <a:r>
              <a:rPr lang="en-US" sz="1400" dirty="0"/>
              <a:t>for menu rendering, game rendering and UI update rendering. </a:t>
            </a:r>
            <a:endParaRPr lang="en-US" sz="1400" dirty="0" smtClean="0"/>
          </a:p>
          <a:p>
            <a:pPr marL="0" indent="0" algn="l">
              <a:spcAft>
                <a:spcPts val="1600"/>
              </a:spcAft>
              <a:buNone/>
            </a:pPr>
            <a:r>
              <a:rPr lang="en-US" sz="1400" dirty="0" smtClean="0"/>
              <a:t>Avoid </a:t>
            </a:r>
            <a:r>
              <a:rPr lang="en-US" sz="1400" dirty="0"/>
              <a:t>wasting machine resources. Ensures stability when playing games without taking up too much memory</a:t>
            </a:r>
            <a:r>
              <a:rPr lang="en-US" sz="1400" dirty="0" smtClean="0"/>
              <a:t>. </a:t>
            </a:r>
            <a:endParaRPr lang="en-US" sz="1400" dirty="0"/>
          </a:p>
        </p:txBody>
      </p:sp>
      <p:pic>
        <p:nvPicPr>
          <p:cNvPr id="3" name="Picture 2"/>
          <p:cNvPicPr>
            <a:picLocks noChangeAspect="1"/>
          </p:cNvPicPr>
          <p:nvPr/>
        </p:nvPicPr>
        <p:blipFill>
          <a:blip r:embed="rId4"/>
          <a:stretch>
            <a:fillRect/>
          </a:stretch>
        </p:blipFill>
        <p:spPr>
          <a:xfrm>
            <a:off x="6247323" y="2960059"/>
            <a:ext cx="2246972" cy="2040999"/>
          </a:xfrm>
          <a:prstGeom prst="rect">
            <a:avLst/>
          </a:prstGeom>
        </p:spPr>
      </p:pic>
    </p:spTree>
    <p:extLst>
      <p:ext uri="{BB962C8B-B14F-4D97-AF65-F5344CB8AC3E}">
        <p14:creationId xmlns:p14="http://schemas.microsoft.com/office/powerpoint/2010/main" val="10702650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61494"/>
            <a:ext cx="6354062" cy="3982006"/>
          </a:xfrm>
          <a:prstGeom prst="rect">
            <a:avLst/>
          </a:prstGeom>
        </p:spPr>
      </p:pic>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GameRender</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4"/>
          <a:stretch>
            <a:fillRect/>
          </a:stretch>
        </p:blipFill>
        <p:spPr>
          <a:xfrm>
            <a:off x="6518379" y="1161494"/>
            <a:ext cx="2466483" cy="2224270"/>
          </a:xfrm>
          <a:prstGeom prst="rect">
            <a:avLst/>
          </a:prstGeom>
        </p:spPr>
      </p:pic>
    </p:spTree>
    <p:extLst>
      <p:ext uri="{BB962C8B-B14F-4D97-AF65-F5344CB8AC3E}">
        <p14:creationId xmlns:p14="http://schemas.microsoft.com/office/powerpoint/2010/main" val="33969333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GameRender</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stretch>
            <a:fillRect/>
          </a:stretch>
        </p:blipFill>
        <p:spPr>
          <a:xfrm>
            <a:off x="0" y="0"/>
            <a:ext cx="4620124" cy="5143500"/>
          </a:xfrm>
          <a:prstGeom prst="rect">
            <a:avLst/>
          </a:prstGeom>
        </p:spPr>
      </p:pic>
      <p:pic>
        <p:nvPicPr>
          <p:cNvPr id="4" name="Picture 3"/>
          <p:cNvPicPr>
            <a:picLocks noChangeAspect="1"/>
          </p:cNvPicPr>
          <p:nvPr/>
        </p:nvPicPr>
        <p:blipFill>
          <a:blip r:embed="rId4"/>
          <a:stretch>
            <a:fillRect/>
          </a:stretch>
        </p:blipFill>
        <p:spPr>
          <a:xfrm>
            <a:off x="4620126" y="2828602"/>
            <a:ext cx="4523874" cy="2314898"/>
          </a:xfrm>
          <a:prstGeom prst="rect">
            <a:avLst/>
          </a:prstGeom>
        </p:spPr>
      </p:pic>
      <p:pic>
        <p:nvPicPr>
          <p:cNvPr id="5" name="Picture 4"/>
          <p:cNvPicPr>
            <a:picLocks noChangeAspect="1"/>
          </p:cNvPicPr>
          <p:nvPr/>
        </p:nvPicPr>
        <p:blipFill>
          <a:blip r:embed="rId5"/>
          <a:stretch>
            <a:fillRect/>
          </a:stretch>
        </p:blipFill>
        <p:spPr>
          <a:xfrm>
            <a:off x="4716379" y="1229925"/>
            <a:ext cx="4427621" cy="652289"/>
          </a:xfrm>
          <a:prstGeom prst="rect">
            <a:avLst/>
          </a:prstGeom>
        </p:spPr>
      </p:pic>
    </p:spTree>
    <p:extLst>
      <p:ext uri="{BB962C8B-B14F-4D97-AF65-F5344CB8AC3E}">
        <p14:creationId xmlns:p14="http://schemas.microsoft.com/office/powerpoint/2010/main" val="24862960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Bomberman - main</a:t>
            </a:r>
            <a:endParaRPr dirty="0"/>
          </a:p>
        </p:txBody>
      </p:sp>
      <p:grpSp>
        <p:nvGrpSpPr>
          <p:cNvPr id="5742" name="Google Shape;5742;p34"/>
          <p:cNvGrpSpPr/>
          <p:nvPr/>
        </p:nvGrpSpPr>
        <p:grpSpPr>
          <a:xfrm rot="-5400000">
            <a:off x="1594018" y="2491473"/>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7477785" y="2451009"/>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72775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7" name="Google Shape;5737;p34"/>
          <p:cNvSpPr txBox="1">
            <a:spLocks noGrp="1"/>
          </p:cNvSpPr>
          <p:nvPr>
            <p:ph type="title"/>
          </p:nvPr>
        </p:nvSpPr>
        <p:spPr>
          <a:xfrm>
            <a:off x="5666875" y="367775"/>
            <a:ext cx="31316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Bomberman</a:t>
            </a:r>
            <a:endParaRPr dirty="0"/>
          </a:p>
        </p:txBody>
      </p:sp>
      <p:grpSp>
        <p:nvGrpSpPr>
          <p:cNvPr id="8" name="Google Shape;5742;p34"/>
          <p:cNvGrpSpPr/>
          <p:nvPr/>
        </p:nvGrpSpPr>
        <p:grpSpPr>
          <a:xfrm rot="-5400000">
            <a:off x="5505019" y="616765"/>
            <a:ext cx="242781" cy="161857"/>
            <a:chOff x="2500050" y="3730175"/>
            <a:chExt cx="2619000" cy="1746025"/>
          </a:xfrm>
        </p:grpSpPr>
        <p:sp>
          <p:nvSpPr>
            <p:cNvPr id="9"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747;p34"/>
          <p:cNvGrpSpPr/>
          <p:nvPr/>
        </p:nvGrpSpPr>
        <p:grpSpPr>
          <a:xfrm rot="5400000">
            <a:off x="8677103" y="616765"/>
            <a:ext cx="242781" cy="161857"/>
            <a:chOff x="2500050" y="3730175"/>
            <a:chExt cx="2619000" cy="1746025"/>
          </a:xfrm>
        </p:grpSpPr>
        <p:sp>
          <p:nvSpPr>
            <p:cNvPr id="14"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stretch>
            <a:fillRect/>
          </a:stretch>
        </p:blipFill>
        <p:spPr>
          <a:xfrm>
            <a:off x="2393038" y="1644727"/>
            <a:ext cx="4421951" cy="1627861"/>
          </a:xfrm>
          <a:prstGeom prst="rect">
            <a:avLst/>
          </a:prstGeom>
        </p:spPr>
      </p:pic>
    </p:spTree>
    <p:extLst>
      <p:ext uri="{BB962C8B-B14F-4D97-AF65-F5344CB8AC3E}">
        <p14:creationId xmlns:p14="http://schemas.microsoft.com/office/powerpoint/2010/main" val="15892967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03</a:t>
            </a:r>
            <a:endParaRPr dirty="0"/>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smtClean="0"/>
              <a:t>Result</a:t>
            </a:r>
            <a:endParaRPr dirty="0"/>
          </a:p>
        </p:txBody>
      </p:sp>
      <p:sp>
        <p:nvSpPr>
          <p:cNvPr id="5627" name="Google Shape;5627;p3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t>The completion of Bomberman project</a:t>
            </a:r>
            <a:endParaRPr lang="en" dirty="0" smtClean="0"/>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91" name="Google Shape;5884;p35">
            <a:hlinkClick r:id="rId7" action="ppaction://hlinksldjump"/>
          </p:cNvPr>
          <p:cNvPicPr preferRelativeResize="0"/>
          <p:nvPr/>
        </p:nvPicPr>
        <p:blipFill>
          <a:blip r:embed="rId4">
            <a:alphaModFix/>
          </a:blip>
          <a:stretch>
            <a:fillRect/>
          </a:stretch>
        </p:blipFill>
        <p:spPr>
          <a:xfrm flipH="1">
            <a:off x="8019522" y="581356"/>
            <a:ext cx="283464" cy="172844"/>
          </a:xfrm>
          <a:prstGeom prst="rect">
            <a:avLst/>
          </a:prstGeom>
          <a:noFill/>
          <a:ln>
            <a:noFill/>
          </a:ln>
        </p:spPr>
      </p:pic>
    </p:spTree>
    <p:extLst>
      <p:ext uri="{BB962C8B-B14F-4D97-AF65-F5344CB8AC3E}">
        <p14:creationId xmlns:p14="http://schemas.microsoft.com/office/powerpoint/2010/main" val="10238449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23"/>
        <p:cNvGrpSpPr/>
        <p:nvPr/>
      </p:nvGrpSpPr>
      <p:grpSpPr>
        <a:xfrm>
          <a:off x="0" y="0"/>
          <a:ext cx="0" cy="0"/>
          <a:chOff x="0" y="0"/>
          <a:chExt cx="0" cy="0"/>
        </a:xfrm>
      </p:grpSpPr>
      <p:sp>
        <p:nvSpPr>
          <p:cNvPr id="6924" name="Google Shape;6924;p4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Result</a:t>
            </a:r>
            <a:endParaRPr dirty="0"/>
          </a:p>
        </p:txBody>
      </p:sp>
      <p:sp>
        <p:nvSpPr>
          <p:cNvPr id="6925" name="Google Shape;6925;p47"/>
          <p:cNvSpPr txBox="1">
            <a:spLocks noGrp="1"/>
          </p:cNvSpPr>
          <p:nvPr>
            <p:ph type="subTitle" idx="1"/>
          </p:nvPr>
        </p:nvSpPr>
        <p:spPr>
          <a:xfrm>
            <a:off x="4090675" y="633550"/>
            <a:ext cx="31017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Bomberman</a:t>
            </a:r>
            <a:endParaRPr dirty="0"/>
          </a:p>
        </p:txBody>
      </p:sp>
      <p:grpSp>
        <p:nvGrpSpPr>
          <p:cNvPr id="6926" name="Google Shape;6926;p47"/>
          <p:cNvGrpSpPr/>
          <p:nvPr/>
        </p:nvGrpSpPr>
        <p:grpSpPr>
          <a:xfrm rot="-5400000">
            <a:off x="2137596" y="535371"/>
            <a:ext cx="242781" cy="161857"/>
            <a:chOff x="2500050" y="3730175"/>
            <a:chExt cx="2619000" cy="1746025"/>
          </a:xfrm>
        </p:grpSpPr>
        <p:sp>
          <p:nvSpPr>
            <p:cNvPr id="6927" name="Google Shape;6927;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47"/>
          <p:cNvGrpSpPr/>
          <p:nvPr/>
        </p:nvGrpSpPr>
        <p:grpSpPr>
          <a:xfrm rot="5400000">
            <a:off x="6763621" y="535371"/>
            <a:ext cx="242781" cy="161857"/>
            <a:chOff x="2500050" y="3730175"/>
            <a:chExt cx="2619000" cy="1746025"/>
          </a:xfrm>
        </p:grpSpPr>
        <p:sp>
          <p:nvSpPr>
            <p:cNvPr id="6932" name="Google Shape;6932;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47"/>
          <p:cNvSpPr txBox="1">
            <a:spLocks noGrp="1"/>
          </p:cNvSpPr>
          <p:nvPr>
            <p:ph type="body" idx="2"/>
          </p:nvPr>
        </p:nvSpPr>
        <p:spPr>
          <a:xfrm>
            <a:off x="4090675" y="1964600"/>
            <a:ext cx="4291200" cy="2550300"/>
          </a:xfrm>
          <a:prstGeom prst="rect">
            <a:avLst/>
          </a:prstGeom>
        </p:spPr>
        <p:txBody>
          <a:bodyPr spcFirstLastPara="1" wrap="square" lIns="91425" tIns="91425" rIns="91425" bIns="91425" anchor="ctr" anchorCtr="0">
            <a:noAutofit/>
          </a:bodyPr>
          <a:lstStyle/>
          <a:p>
            <a:pPr lvl="0">
              <a:buClr>
                <a:schemeClr val="lt2"/>
              </a:buClr>
            </a:pPr>
            <a:r>
              <a:rPr lang="en-US" dirty="0"/>
              <a:t>A fully playable game is the final product of the </a:t>
            </a:r>
            <a:r>
              <a:rPr lang="en-US" dirty="0" err="1"/>
              <a:t>Bomberman</a:t>
            </a:r>
            <a:r>
              <a:rPr lang="en-US" dirty="0"/>
              <a:t> gaming </a:t>
            </a:r>
            <a:r>
              <a:rPr lang="en-US" dirty="0" smtClean="0"/>
              <a:t>project</a:t>
            </a:r>
            <a:endParaRPr lang="vi-VN" dirty="0" smtClean="0"/>
          </a:p>
          <a:p>
            <a:pPr lvl="0">
              <a:buClr>
                <a:schemeClr val="lt2"/>
              </a:buClr>
            </a:pPr>
            <a:r>
              <a:rPr lang="en-US" dirty="0"/>
              <a:t>Interfaces, sounds, effects, in-game character interactions, bomb planting, barrier destruction, and engagement with enemies are all available to players</a:t>
            </a:r>
            <a:r>
              <a:rPr lang="en-US" dirty="0" smtClean="0"/>
              <a:t>.</a:t>
            </a:r>
            <a:endParaRPr lang="vi-VN" dirty="0" smtClean="0"/>
          </a:p>
        </p:txBody>
      </p:sp>
      <p:pic>
        <p:nvPicPr>
          <p:cNvPr id="2" name="Picture 1"/>
          <p:cNvPicPr>
            <a:picLocks noChangeAspect="1"/>
          </p:cNvPicPr>
          <p:nvPr/>
        </p:nvPicPr>
        <p:blipFill>
          <a:blip r:embed="rId3"/>
          <a:stretch>
            <a:fillRect/>
          </a:stretch>
        </p:blipFill>
        <p:spPr>
          <a:xfrm>
            <a:off x="0" y="1665384"/>
            <a:ext cx="3284621" cy="2997615"/>
          </a:xfrm>
          <a:prstGeom prst="rect">
            <a:avLst/>
          </a:prstGeom>
        </p:spPr>
      </p:pic>
    </p:spTree>
    <p:extLst>
      <p:ext uri="{BB962C8B-B14F-4D97-AF65-F5344CB8AC3E}">
        <p14:creationId xmlns:p14="http://schemas.microsoft.com/office/powerpoint/2010/main" val="42102946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23"/>
        <p:cNvGrpSpPr/>
        <p:nvPr/>
      </p:nvGrpSpPr>
      <p:grpSpPr>
        <a:xfrm>
          <a:off x="0" y="0"/>
          <a:ext cx="0" cy="0"/>
          <a:chOff x="0" y="0"/>
          <a:chExt cx="0" cy="0"/>
        </a:xfrm>
      </p:grpSpPr>
      <p:sp>
        <p:nvSpPr>
          <p:cNvPr id="6924" name="Google Shape;6924;p4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Result</a:t>
            </a:r>
            <a:endParaRPr dirty="0"/>
          </a:p>
        </p:txBody>
      </p:sp>
      <p:sp>
        <p:nvSpPr>
          <p:cNvPr id="6925" name="Google Shape;6925;p47"/>
          <p:cNvSpPr txBox="1">
            <a:spLocks noGrp="1"/>
          </p:cNvSpPr>
          <p:nvPr>
            <p:ph type="subTitle" idx="1"/>
          </p:nvPr>
        </p:nvSpPr>
        <p:spPr>
          <a:xfrm>
            <a:off x="4090675" y="633550"/>
            <a:ext cx="31017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Bomberman</a:t>
            </a:r>
            <a:endParaRPr dirty="0"/>
          </a:p>
        </p:txBody>
      </p:sp>
      <p:grpSp>
        <p:nvGrpSpPr>
          <p:cNvPr id="6926" name="Google Shape;6926;p47"/>
          <p:cNvGrpSpPr/>
          <p:nvPr/>
        </p:nvGrpSpPr>
        <p:grpSpPr>
          <a:xfrm rot="-5400000">
            <a:off x="2137596" y="535371"/>
            <a:ext cx="242781" cy="161857"/>
            <a:chOff x="2500050" y="3730175"/>
            <a:chExt cx="2619000" cy="1746025"/>
          </a:xfrm>
        </p:grpSpPr>
        <p:sp>
          <p:nvSpPr>
            <p:cNvPr id="6927" name="Google Shape;6927;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47"/>
          <p:cNvGrpSpPr/>
          <p:nvPr/>
        </p:nvGrpSpPr>
        <p:grpSpPr>
          <a:xfrm rot="5400000">
            <a:off x="6763621" y="535371"/>
            <a:ext cx="242781" cy="161857"/>
            <a:chOff x="2500050" y="3730175"/>
            <a:chExt cx="2619000" cy="1746025"/>
          </a:xfrm>
        </p:grpSpPr>
        <p:sp>
          <p:nvSpPr>
            <p:cNvPr id="6932" name="Google Shape;6932;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47"/>
          <p:cNvSpPr txBox="1">
            <a:spLocks noGrp="1"/>
          </p:cNvSpPr>
          <p:nvPr>
            <p:ph type="body" idx="2"/>
          </p:nvPr>
        </p:nvSpPr>
        <p:spPr>
          <a:xfrm>
            <a:off x="4090675" y="1964600"/>
            <a:ext cx="4291200" cy="2550300"/>
          </a:xfrm>
          <a:prstGeom prst="rect">
            <a:avLst/>
          </a:prstGeom>
        </p:spPr>
        <p:txBody>
          <a:bodyPr spcFirstLastPara="1" wrap="square" lIns="91425" tIns="91425" rIns="91425" bIns="91425" anchor="ctr" anchorCtr="0">
            <a:noAutofit/>
          </a:bodyPr>
          <a:lstStyle/>
          <a:p>
            <a:pPr lvl="0">
              <a:buClr>
                <a:schemeClr val="lt2"/>
              </a:buClr>
            </a:pPr>
            <a:r>
              <a:rPr lang="en-US" dirty="0"/>
              <a:t>Using algorithms to suit the AI in the game. Through iterative testing, essential features—such as competitor AI and graphical responsiveness—have been improved</a:t>
            </a:r>
            <a:endParaRPr lang="en-US" dirty="0">
              <a:solidFill>
                <a:schemeClr val="lt2"/>
              </a:solidFill>
            </a:endParaRPr>
          </a:p>
          <a:p>
            <a:pPr lvl="0">
              <a:buClr>
                <a:schemeClr val="lt2"/>
              </a:buClr>
            </a:pPr>
            <a:r>
              <a:rPr lang="en-US" dirty="0" smtClean="0"/>
              <a:t>By </a:t>
            </a:r>
            <a:r>
              <a:rPr lang="en-US" dirty="0"/>
              <a:t>putting BFS into practice, opponents have been able to move efficiently, chase players through the fastest path, and react quickly to barriers.</a:t>
            </a:r>
            <a:endParaRPr dirty="0">
              <a:solidFill>
                <a:schemeClr val="lt2"/>
              </a:solidFill>
            </a:endParaRPr>
          </a:p>
        </p:txBody>
      </p:sp>
      <p:pic>
        <p:nvPicPr>
          <p:cNvPr id="2" name="Picture 1"/>
          <p:cNvPicPr>
            <a:picLocks noChangeAspect="1"/>
          </p:cNvPicPr>
          <p:nvPr/>
        </p:nvPicPr>
        <p:blipFill>
          <a:blip r:embed="rId3"/>
          <a:stretch>
            <a:fillRect/>
          </a:stretch>
        </p:blipFill>
        <p:spPr>
          <a:xfrm>
            <a:off x="0" y="1665384"/>
            <a:ext cx="3284621" cy="2997615"/>
          </a:xfrm>
          <a:prstGeom prst="rect">
            <a:avLst/>
          </a:prstGeom>
        </p:spPr>
      </p:pic>
    </p:spTree>
    <p:extLst>
      <p:ext uri="{BB962C8B-B14F-4D97-AF65-F5344CB8AC3E}">
        <p14:creationId xmlns:p14="http://schemas.microsoft.com/office/powerpoint/2010/main" val="32433897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23"/>
        <p:cNvGrpSpPr/>
        <p:nvPr/>
      </p:nvGrpSpPr>
      <p:grpSpPr>
        <a:xfrm>
          <a:off x="0" y="0"/>
          <a:ext cx="0" cy="0"/>
          <a:chOff x="0" y="0"/>
          <a:chExt cx="0" cy="0"/>
        </a:xfrm>
      </p:grpSpPr>
      <p:sp>
        <p:nvSpPr>
          <p:cNvPr id="6924" name="Google Shape;6924;p4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Result</a:t>
            </a:r>
            <a:endParaRPr dirty="0"/>
          </a:p>
        </p:txBody>
      </p:sp>
      <p:sp>
        <p:nvSpPr>
          <p:cNvPr id="6925" name="Google Shape;6925;p47"/>
          <p:cNvSpPr txBox="1">
            <a:spLocks noGrp="1"/>
          </p:cNvSpPr>
          <p:nvPr>
            <p:ph type="subTitle" idx="1"/>
          </p:nvPr>
        </p:nvSpPr>
        <p:spPr>
          <a:xfrm>
            <a:off x="4090675" y="633550"/>
            <a:ext cx="31017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Bomberman</a:t>
            </a:r>
            <a:endParaRPr dirty="0"/>
          </a:p>
        </p:txBody>
      </p:sp>
      <p:grpSp>
        <p:nvGrpSpPr>
          <p:cNvPr id="6926" name="Google Shape;6926;p47"/>
          <p:cNvGrpSpPr/>
          <p:nvPr/>
        </p:nvGrpSpPr>
        <p:grpSpPr>
          <a:xfrm rot="-5400000">
            <a:off x="2137596" y="535371"/>
            <a:ext cx="242781" cy="161857"/>
            <a:chOff x="2500050" y="3730175"/>
            <a:chExt cx="2619000" cy="1746025"/>
          </a:xfrm>
        </p:grpSpPr>
        <p:sp>
          <p:nvSpPr>
            <p:cNvPr id="6927" name="Google Shape;6927;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47"/>
          <p:cNvGrpSpPr/>
          <p:nvPr/>
        </p:nvGrpSpPr>
        <p:grpSpPr>
          <a:xfrm rot="5400000">
            <a:off x="6763621" y="535371"/>
            <a:ext cx="242781" cy="161857"/>
            <a:chOff x="2500050" y="3730175"/>
            <a:chExt cx="2619000" cy="1746025"/>
          </a:xfrm>
        </p:grpSpPr>
        <p:sp>
          <p:nvSpPr>
            <p:cNvPr id="6932" name="Google Shape;6932;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47"/>
          <p:cNvSpPr txBox="1">
            <a:spLocks noGrp="1"/>
          </p:cNvSpPr>
          <p:nvPr>
            <p:ph type="body" idx="2"/>
          </p:nvPr>
        </p:nvSpPr>
        <p:spPr>
          <a:xfrm>
            <a:off x="4090675" y="2209575"/>
            <a:ext cx="4291200" cy="2550300"/>
          </a:xfrm>
          <a:prstGeom prst="rect">
            <a:avLst/>
          </a:prstGeom>
        </p:spPr>
        <p:txBody>
          <a:bodyPr spcFirstLastPara="1" wrap="square" lIns="91425" tIns="91425" rIns="91425" bIns="91425" anchor="ctr" anchorCtr="0">
            <a:noAutofit/>
          </a:bodyPr>
          <a:lstStyle/>
          <a:p>
            <a:pPr lvl="0">
              <a:buClr>
                <a:schemeClr val="lt2"/>
              </a:buClr>
            </a:pPr>
            <a:r>
              <a:rPr lang="en-US" dirty="0" smtClean="0"/>
              <a:t>Multi-threaded programming: Using 3 threads for Menu, game, and UI update</a:t>
            </a:r>
            <a:endParaRPr lang="en-US" dirty="0">
              <a:solidFill>
                <a:schemeClr val="lt2"/>
              </a:solidFill>
            </a:endParaRPr>
          </a:p>
          <a:p>
            <a:pPr lvl="0">
              <a:buClr>
                <a:schemeClr val="lt2"/>
              </a:buClr>
            </a:pPr>
            <a:r>
              <a:rPr lang="en-US" dirty="0" smtClean="0"/>
              <a:t>Meta-programming: Standardized methods for different game aspects, enabling flexibility in game growth and modification</a:t>
            </a:r>
          </a:p>
          <a:p>
            <a:pPr lvl="0">
              <a:buClr>
                <a:schemeClr val="lt2"/>
              </a:buClr>
            </a:pPr>
            <a:r>
              <a:rPr lang="en-US" dirty="0" smtClean="0"/>
              <a:t>GUI development with Swing: Interface was designed using Java Swing</a:t>
            </a:r>
          </a:p>
          <a:p>
            <a:pPr lvl="0">
              <a:buClr>
                <a:schemeClr val="lt2"/>
              </a:buClr>
            </a:pPr>
            <a:r>
              <a:rPr lang="en-US" dirty="0" smtClean="0"/>
              <a:t>Functional Programming: Effectively manage data processing and repetitive operations</a:t>
            </a:r>
          </a:p>
          <a:p>
            <a:pPr lvl="0">
              <a:buClr>
                <a:schemeClr val="lt2"/>
              </a:buClr>
            </a:pPr>
            <a:r>
              <a:rPr lang="en-US" dirty="0" smtClean="0"/>
              <a:t>JDBC: Store player scores via JDBC</a:t>
            </a:r>
          </a:p>
          <a:p>
            <a:pPr lvl="0">
              <a:buClr>
                <a:schemeClr val="lt2"/>
              </a:buClr>
            </a:pPr>
            <a:endParaRPr dirty="0">
              <a:solidFill>
                <a:schemeClr val="lt2"/>
              </a:solidFill>
            </a:endParaRPr>
          </a:p>
        </p:txBody>
      </p:sp>
      <p:pic>
        <p:nvPicPr>
          <p:cNvPr id="2" name="Picture 1"/>
          <p:cNvPicPr>
            <a:picLocks noChangeAspect="1"/>
          </p:cNvPicPr>
          <p:nvPr/>
        </p:nvPicPr>
        <p:blipFill>
          <a:blip r:embed="rId3"/>
          <a:stretch>
            <a:fillRect/>
          </a:stretch>
        </p:blipFill>
        <p:spPr>
          <a:xfrm>
            <a:off x="0" y="1665384"/>
            <a:ext cx="3284621" cy="2997615"/>
          </a:xfrm>
          <a:prstGeom prst="rect">
            <a:avLst/>
          </a:prstGeom>
        </p:spPr>
      </p:pic>
    </p:spTree>
    <p:extLst>
      <p:ext uri="{BB962C8B-B14F-4D97-AF65-F5344CB8AC3E}">
        <p14:creationId xmlns:p14="http://schemas.microsoft.com/office/powerpoint/2010/main" val="24472184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23"/>
        <p:cNvGrpSpPr/>
        <p:nvPr/>
      </p:nvGrpSpPr>
      <p:grpSpPr>
        <a:xfrm>
          <a:off x="0" y="0"/>
          <a:ext cx="0" cy="0"/>
          <a:chOff x="0" y="0"/>
          <a:chExt cx="0" cy="0"/>
        </a:xfrm>
      </p:grpSpPr>
      <p:sp>
        <p:nvSpPr>
          <p:cNvPr id="6924" name="Google Shape;6924;p4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Result</a:t>
            </a:r>
            <a:endParaRPr dirty="0"/>
          </a:p>
        </p:txBody>
      </p:sp>
      <p:grpSp>
        <p:nvGrpSpPr>
          <p:cNvPr id="6926" name="Google Shape;6926;p47"/>
          <p:cNvGrpSpPr/>
          <p:nvPr/>
        </p:nvGrpSpPr>
        <p:grpSpPr>
          <a:xfrm rot="-5400000">
            <a:off x="2137596" y="535371"/>
            <a:ext cx="242781" cy="161857"/>
            <a:chOff x="2500050" y="3730175"/>
            <a:chExt cx="2619000" cy="1746025"/>
          </a:xfrm>
        </p:grpSpPr>
        <p:sp>
          <p:nvSpPr>
            <p:cNvPr id="6927" name="Google Shape;6927;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47"/>
          <p:cNvGrpSpPr/>
          <p:nvPr/>
        </p:nvGrpSpPr>
        <p:grpSpPr>
          <a:xfrm rot="5400000">
            <a:off x="6763621" y="535371"/>
            <a:ext cx="242781" cy="161857"/>
            <a:chOff x="2500050" y="3730175"/>
            <a:chExt cx="2619000" cy="1746025"/>
          </a:xfrm>
        </p:grpSpPr>
        <p:sp>
          <p:nvSpPr>
            <p:cNvPr id="6932" name="Google Shape;6932;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0" y="1665384"/>
            <a:ext cx="3284621" cy="29976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431" y="1331842"/>
            <a:ext cx="5022064" cy="3766549"/>
          </a:xfrm>
          <a:prstGeom prst="rect">
            <a:avLst/>
          </a:prstGeom>
        </p:spPr>
      </p:pic>
    </p:spTree>
    <p:extLst>
      <p:ext uri="{BB962C8B-B14F-4D97-AF65-F5344CB8AC3E}">
        <p14:creationId xmlns:p14="http://schemas.microsoft.com/office/powerpoint/2010/main" val="1207296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34"/>
          <p:cNvSpPr txBox="1">
            <a:spLocks noGrp="1"/>
          </p:cNvSpPr>
          <p:nvPr>
            <p:ph type="title"/>
          </p:nvPr>
        </p:nvSpPr>
        <p:spPr>
          <a:xfrm>
            <a:off x="383890" y="2248359"/>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a:t>
            </a:r>
            <a:r>
              <a:rPr lang="en-US" dirty="0" smtClean="0"/>
              <a:t>udio / Audio</a:t>
            </a:r>
            <a:endParaRPr dirty="0"/>
          </a:p>
        </p:txBody>
      </p:sp>
      <p:grpSp>
        <p:nvGrpSpPr>
          <p:cNvPr id="5742" name="Google Shape;5742;p34"/>
          <p:cNvGrpSpPr/>
          <p:nvPr/>
        </p:nvGrpSpPr>
        <p:grpSpPr>
          <a:xfrm rot="-5400000">
            <a:off x="2209786" y="2491105"/>
            <a:ext cx="242781" cy="161857"/>
            <a:chOff x="2500050" y="3730175"/>
            <a:chExt cx="2619000" cy="1746025"/>
          </a:xfrm>
        </p:grpSpPr>
        <p:sp>
          <p:nvSpPr>
            <p:cNvPr id="5743" name="Google Shape;574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34"/>
          <p:cNvGrpSpPr/>
          <p:nvPr/>
        </p:nvGrpSpPr>
        <p:grpSpPr>
          <a:xfrm rot="5400000">
            <a:off x="6835811" y="2491105"/>
            <a:ext cx="242781" cy="161857"/>
            <a:chOff x="2500050" y="3730175"/>
            <a:chExt cx="2619000" cy="1746025"/>
          </a:xfrm>
        </p:grpSpPr>
        <p:sp>
          <p:nvSpPr>
            <p:cNvPr id="5748" name="Google Shape;574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8816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04</a:t>
            </a:r>
            <a:endParaRPr dirty="0"/>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Conclusion</a:t>
            </a:r>
            <a:endParaRPr dirty="0"/>
          </a:p>
        </p:txBody>
      </p:sp>
      <p:sp>
        <p:nvSpPr>
          <p:cNvPr id="5627" name="Google Shape;5627;p3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r>
              <a:rPr lang="en-US" dirty="0"/>
              <a:t>Summary project and discuss</a:t>
            </a:r>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91" name="Google Shape;5884;p35">
            <a:hlinkClick r:id="rId7" action="ppaction://hlinksldjump"/>
          </p:cNvPr>
          <p:cNvPicPr preferRelativeResize="0"/>
          <p:nvPr/>
        </p:nvPicPr>
        <p:blipFill>
          <a:blip r:embed="rId4">
            <a:alphaModFix/>
          </a:blip>
          <a:stretch>
            <a:fillRect/>
          </a:stretch>
        </p:blipFill>
        <p:spPr>
          <a:xfrm flipH="1">
            <a:off x="8019522" y="581356"/>
            <a:ext cx="283464" cy="172844"/>
          </a:xfrm>
          <a:prstGeom prst="rect">
            <a:avLst/>
          </a:prstGeom>
          <a:noFill/>
          <a:ln>
            <a:noFill/>
          </a:ln>
        </p:spPr>
      </p:pic>
    </p:spTree>
    <p:extLst>
      <p:ext uri="{BB962C8B-B14F-4D97-AF65-F5344CB8AC3E}">
        <p14:creationId xmlns:p14="http://schemas.microsoft.com/office/powerpoint/2010/main" val="698479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5583" name="Google Shape;5583;p30"/>
          <p:cNvSpPr txBox="1">
            <a:spLocks noGrp="1"/>
          </p:cNvSpPr>
          <p:nvPr>
            <p:ph type="body" idx="1"/>
          </p:nvPr>
        </p:nvSpPr>
        <p:spPr>
          <a:xfrm>
            <a:off x="778900" y="1013975"/>
            <a:ext cx="7789200" cy="355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latin typeface="Advent Pro"/>
              <a:ea typeface="Advent Pro"/>
              <a:cs typeface="Advent Pro"/>
              <a:sym typeface="Advent Pro"/>
            </a:endParaRPr>
          </a:p>
          <a:p>
            <a:pPr marL="457200" lvl="0" indent="-317500" algn="l" rtl="0">
              <a:spcBef>
                <a:spcPts val="0"/>
              </a:spcBef>
              <a:spcAft>
                <a:spcPts val="0"/>
              </a:spcAft>
              <a:buClr>
                <a:schemeClr val="accent1"/>
              </a:buClr>
              <a:buSzPts val="1400"/>
              <a:buFont typeface="Advent Pro"/>
              <a:buAutoNum type="arabicPeriod"/>
            </a:pPr>
            <a:r>
              <a:rPr lang="vi-VN" dirty="0" smtClean="0">
                <a:latin typeface="Advent Pro"/>
                <a:ea typeface="Advent Pro"/>
                <a:cs typeface="Advent Pro"/>
                <a:sym typeface="Advent Pro"/>
              </a:rPr>
              <a:t>The Bomberman project was an interesting and demainding experience that improved the understanding of </a:t>
            </a:r>
            <a:r>
              <a:rPr lang="en-US" dirty="0" smtClean="0">
                <a:latin typeface="Advent Pro"/>
                <a:ea typeface="Advent Pro"/>
                <a:cs typeface="Advent Pro"/>
                <a:sym typeface="Advent Pro"/>
              </a:rPr>
              <a:t>the Java programming concepts</a:t>
            </a:r>
            <a:endParaRPr lang="vi-VN" dirty="0" smtClean="0">
              <a:latin typeface="Advent Pro"/>
              <a:ea typeface="Advent Pro"/>
              <a:cs typeface="Advent Pro"/>
              <a:sym typeface="Advent Pro"/>
            </a:endParaRPr>
          </a:p>
          <a:p>
            <a:pPr marL="457200" lvl="0" indent="-317500" algn="l" rtl="0">
              <a:spcBef>
                <a:spcPts val="0"/>
              </a:spcBef>
              <a:spcAft>
                <a:spcPts val="0"/>
              </a:spcAft>
              <a:buClr>
                <a:schemeClr val="accent1"/>
              </a:buClr>
              <a:buSzPts val="1400"/>
              <a:buFont typeface="Advent Pro"/>
              <a:buAutoNum type="arabicPeriod"/>
            </a:pPr>
            <a:r>
              <a:rPr lang="en" dirty="0" smtClean="0">
                <a:latin typeface="Advent Pro"/>
                <a:ea typeface="Advent Pro"/>
                <a:cs typeface="Advent Pro"/>
                <a:sym typeface="Advent Pro"/>
              </a:rPr>
              <a:t>Gained knowledge about effective code organization, handling unforseen testing situations, and performance optimization.</a:t>
            </a:r>
            <a:endParaRPr dirty="0">
              <a:latin typeface="Advent Pro"/>
              <a:ea typeface="Advent Pro"/>
              <a:cs typeface="Advent Pro"/>
              <a:sym typeface="Advent Pro"/>
            </a:endParaRPr>
          </a:p>
          <a:p>
            <a:pPr marL="457200" lvl="0" indent="-317500" algn="l" rtl="0">
              <a:spcBef>
                <a:spcPts val="0"/>
              </a:spcBef>
              <a:spcAft>
                <a:spcPts val="0"/>
              </a:spcAft>
              <a:buClr>
                <a:schemeClr val="accent1"/>
              </a:buClr>
              <a:buSzPts val="1400"/>
              <a:buFont typeface="Advent Pro"/>
              <a:buAutoNum type="arabicPeriod"/>
            </a:pPr>
            <a:r>
              <a:rPr lang="en-US" dirty="0" smtClean="0">
                <a:latin typeface="Advent Pro"/>
                <a:ea typeface="Advent Pro"/>
                <a:cs typeface="Advent Pro"/>
                <a:sym typeface="Advent Pro"/>
              </a:rPr>
              <a:t>90% of the requirement have been completed, which are multi-threaded, meta-programming, GUI development with Swing, Functional Programming, and JDBC.</a:t>
            </a:r>
          </a:p>
          <a:p>
            <a:pPr marL="457200" lvl="0" indent="-317500" algn="l" rtl="0">
              <a:spcBef>
                <a:spcPts val="0"/>
              </a:spcBef>
              <a:spcAft>
                <a:spcPts val="0"/>
              </a:spcAft>
              <a:buClr>
                <a:schemeClr val="accent1"/>
              </a:buClr>
              <a:buSzPts val="1400"/>
              <a:buFont typeface="Advent Pro"/>
              <a:buAutoNum type="arabicPeriod"/>
            </a:pPr>
            <a:r>
              <a:rPr lang="en" dirty="0" smtClean="0">
                <a:latin typeface="Advent Pro"/>
                <a:ea typeface="Advent Pro"/>
                <a:cs typeface="Advent Pro"/>
                <a:sym typeface="Advent Pro"/>
              </a:rPr>
              <a:t>Potential:</a:t>
            </a:r>
            <a:endParaRPr dirty="0">
              <a:latin typeface="Advent Pro"/>
              <a:ea typeface="Advent Pro"/>
              <a:cs typeface="Advent Pro"/>
              <a:sym typeface="Advent Pro"/>
            </a:endParaRPr>
          </a:p>
          <a:p>
            <a:pPr marL="914400" lvl="0" indent="-317500" algn="l" rtl="0">
              <a:spcBef>
                <a:spcPts val="0"/>
              </a:spcBef>
              <a:spcAft>
                <a:spcPts val="0"/>
              </a:spcAft>
              <a:buClr>
                <a:schemeClr val="accent1"/>
              </a:buClr>
              <a:buSzPts val="1400"/>
              <a:buFont typeface="Advent Pro"/>
              <a:buChar char="●"/>
            </a:pPr>
            <a:r>
              <a:rPr lang="en-US" dirty="0" smtClean="0">
                <a:latin typeface="Advent Pro"/>
                <a:ea typeface="Advent Pro"/>
                <a:cs typeface="Advent Pro"/>
                <a:sym typeface="Advent Pro"/>
              </a:rPr>
              <a:t>Using network programming to let 2 players play online</a:t>
            </a:r>
            <a:endParaRPr dirty="0">
              <a:latin typeface="Advent Pro"/>
              <a:ea typeface="Advent Pro"/>
              <a:cs typeface="Advent Pro"/>
              <a:sym typeface="Advent Pro"/>
            </a:endParaRPr>
          </a:p>
          <a:p>
            <a:pPr marL="914400" lvl="0" indent="-317500" algn="l" rtl="0">
              <a:spcBef>
                <a:spcPts val="0"/>
              </a:spcBef>
              <a:spcAft>
                <a:spcPts val="0"/>
              </a:spcAft>
              <a:buClr>
                <a:schemeClr val="accent1"/>
              </a:buClr>
              <a:buSzPts val="1400"/>
              <a:buFont typeface="Advent Pro"/>
              <a:buChar char="●"/>
            </a:pPr>
            <a:r>
              <a:rPr lang="en" dirty="0" smtClean="0">
                <a:latin typeface="Advent Pro"/>
                <a:ea typeface="Advent Pro"/>
                <a:cs typeface="Advent Pro"/>
                <a:sym typeface="Advent Pro"/>
              </a:rPr>
              <a:t>Improve graphical user interface by using JAVAFX framework.</a:t>
            </a:r>
          </a:p>
          <a:p>
            <a:pPr marL="914400" lvl="0" indent="-317500" algn="l" rtl="0">
              <a:spcBef>
                <a:spcPts val="0"/>
              </a:spcBef>
              <a:spcAft>
                <a:spcPts val="0"/>
              </a:spcAft>
              <a:buClr>
                <a:schemeClr val="accent1"/>
              </a:buClr>
              <a:buSzPts val="1400"/>
              <a:buFont typeface="Advent Pro"/>
              <a:buChar char="●"/>
            </a:pPr>
            <a:r>
              <a:rPr lang="en" dirty="0" smtClean="0">
                <a:latin typeface="Advent Pro"/>
                <a:ea typeface="Advent Pro"/>
                <a:cs typeface="Advent Pro"/>
                <a:sym typeface="Advent Pro"/>
              </a:rPr>
              <a:t>Optimization in coding to make it more clearly</a:t>
            </a:r>
            <a:endParaRPr dirty="0">
              <a:latin typeface="Advent Pro"/>
              <a:ea typeface="Advent Pro"/>
              <a:cs typeface="Advent Pro"/>
              <a:sym typeface="Advent Pro"/>
            </a:endParaRPr>
          </a:p>
          <a:p>
            <a:pPr marL="914400" lvl="0" indent="-317500" algn="l" rtl="0">
              <a:spcBef>
                <a:spcPts val="0"/>
              </a:spcBef>
              <a:spcAft>
                <a:spcPts val="0"/>
              </a:spcAft>
              <a:buClr>
                <a:schemeClr val="accent1"/>
              </a:buClr>
              <a:buSzPts val="1400"/>
              <a:buFont typeface="Advent Pro"/>
              <a:buChar char="●"/>
            </a:pPr>
            <a:r>
              <a:rPr lang="en" dirty="0" smtClean="0">
                <a:latin typeface="Advent Pro"/>
                <a:ea typeface="Advent Pro"/>
                <a:cs typeface="Advent Pro"/>
                <a:sym typeface="Advent Pro"/>
              </a:rPr>
              <a:t>More types of enemies, play-mode, power-ups, etc,.</a:t>
            </a:r>
            <a:endParaRPr dirty="0"/>
          </a:p>
        </p:txBody>
      </p:sp>
      <p:sp>
        <p:nvSpPr>
          <p:cNvPr id="5584" name="Google Shape;5584;p3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Summary and Discussion</a:t>
            </a:r>
            <a:endParaRPr dirty="0"/>
          </a:p>
        </p:txBody>
      </p:sp>
      <p:grpSp>
        <p:nvGrpSpPr>
          <p:cNvPr id="5585" name="Google Shape;5585;p30"/>
          <p:cNvGrpSpPr/>
          <p:nvPr/>
        </p:nvGrpSpPr>
        <p:grpSpPr>
          <a:xfrm rot="-5400000">
            <a:off x="2137596" y="535371"/>
            <a:ext cx="242781" cy="161857"/>
            <a:chOff x="2500050" y="3730175"/>
            <a:chExt cx="2619000" cy="1746025"/>
          </a:xfrm>
        </p:grpSpPr>
        <p:sp>
          <p:nvSpPr>
            <p:cNvPr id="5586" name="Google Shape;5586;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30"/>
          <p:cNvGrpSpPr/>
          <p:nvPr/>
        </p:nvGrpSpPr>
        <p:grpSpPr>
          <a:xfrm rot="5400000">
            <a:off x="6763621" y="535371"/>
            <a:ext cx="242781" cy="161857"/>
            <a:chOff x="2500050" y="3730175"/>
            <a:chExt cx="2619000" cy="1746025"/>
          </a:xfrm>
        </p:grpSpPr>
        <p:sp>
          <p:nvSpPr>
            <p:cNvPr id="5591" name="Google Shape;5591;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35912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0</a:t>
            </a:r>
            <a:r>
              <a:rPr lang="en-US" dirty="0" smtClean="0"/>
              <a:t>5</a:t>
            </a:r>
            <a:endParaRPr dirty="0"/>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Q&amp;A</a:t>
            </a:r>
            <a:endParaRPr dirty="0"/>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3" name="Google Shape;5713;p32">
            <a:hlinkClick r:id="rId3" action="ppaction://hlinksldjump"/>
          </p:cNvPr>
          <p:cNvPicPr preferRelativeResize="0"/>
          <p:nvPr/>
        </p:nvPicPr>
        <p:blipFill>
          <a:blip r:embed="rId4">
            <a:alphaModFix/>
          </a:blip>
          <a:stretch>
            <a:fillRect/>
          </a:stretch>
        </p:blipFill>
        <p:spPr>
          <a:xfrm>
            <a:off x="8383025" y="539500"/>
            <a:ext cx="228600" cy="228600"/>
          </a:xfrm>
          <a:prstGeom prst="rect">
            <a:avLst/>
          </a:prstGeom>
          <a:noFill/>
          <a:ln>
            <a:noFill/>
          </a:ln>
        </p:spPr>
      </p:pic>
      <p:pic>
        <p:nvPicPr>
          <p:cNvPr id="91" name="Google Shape;5884;p35">
            <a:hlinkClick r:id="rId5" action="ppaction://hlinksldjump"/>
          </p:cNvPr>
          <p:cNvPicPr preferRelativeResize="0"/>
          <p:nvPr/>
        </p:nvPicPr>
        <p:blipFill>
          <a:blip r:embed="rId6">
            <a:alphaModFix/>
          </a:blip>
          <a:stretch>
            <a:fillRect/>
          </a:stretch>
        </p:blipFill>
        <p:spPr>
          <a:xfrm flipH="1">
            <a:off x="8019522" y="581356"/>
            <a:ext cx="283464" cy="172844"/>
          </a:xfrm>
          <a:prstGeom prst="rect">
            <a:avLst/>
          </a:prstGeom>
          <a:noFill/>
          <a:ln>
            <a:noFill/>
          </a:ln>
        </p:spPr>
      </p:pic>
    </p:spTree>
    <p:extLst>
      <p:ext uri="{BB962C8B-B14F-4D97-AF65-F5344CB8AC3E}">
        <p14:creationId xmlns:p14="http://schemas.microsoft.com/office/powerpoint/2010/main" val="24941743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18" name="Google Shape;7141;p51"/>
          <p:cNvSpPr txBox="1">
            <a:spLocks noGrp="1"/>
          </p:cNvSpPr>
          <p:nvPr>
            <p:ph type="title"/>
          </p:nvPr>
        </p:nvSpPr>
        <p:spPr>
          <a:xfrm>
            <a:off x="-349721" y="2210725"/>
            <a:ext cx="98426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smtClean="0"/>
              <a:t>THANK YOU FOR WATCHING!</a:t>
            </a:r>
            <a:endParaRPr sz="4000" dirty="0"/>
          </a:p>
        </p:txBody>
      </p:sp>
    </p:spTree>
    <p:extLst>
      <p:ext uri="{BB962C8B-B14F-4D97-AF65-F5344CB8AC3E}">
        <p14:creationId xmlns:p14="http://schemas.microsoft.com/office/powerpoint/2010/main" val="2797279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2177</Words>
  <Application>Microsoft Office PowerPoint</Application>
  <PresentationFormat>On-screen Show (16:9)</PresentationFormat>
  <Paragraphs>226</Paragraphs>
  <Slides>93</Slides>
  <Notes>93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Advent Pro</vt:lpstr>
      <vt:lpstr>Arial</vt:lpstr>
      <vt:lpstr>Lato Black</vt:lpstr>
      <vt:lpstr>Orbitron ExtraBold</vt:lpstr>
      <vt:lpstr>Orbitron</vt:lpstr>
      <vt:lpstr>Advent Pro Medium</vt:lpstr>
      <vt:lpstr>Lato</vt:lpstr>
      <vt:lpstr>Retro Video Games Newsletter XL by Slidesgo</vt:lpstr>
      <vt:lpstr>Group 02 Bomberman</vt:lpstr>
      <vt:lpstr>TABLE OF CONTENTS</vt:lpstr>
      <vt:lpstr>01</vt:lpstr>
      <vt:lpstr>1. Introduction</vt:lpstr>
      <vt:lpstr>1. Introduction</vt:lpstr>
      <vt:lpstr>02</vt:lpstr>
      <vt:lpstr>Components</vt:lpstr>
      <vt:lpstr>Components</vt:lpstr>
      <vt:lpstr>audio / Audio</vt:lpstr>
      <vt:lpstr>audio / Audio</vt:lpstr>
      <vt:lpstr>Entities</vt:lpstr>
      <vt:lpstr>entities/bomb/Bomb</vt:lpstr>
      <vt:lpstr>entities/bomb/Bomb</vt:lpstr>
      <vt:lpstr>entities/bomb/Explosion</vt:lpstr>
      <vt:lpstr>entities/bomb/Explosion</vt:lpstr>
      <vt:lpstr>entities/character/Character</vt:lpstr>
      <vt:lpstr>Entities/characer/Character</vt:lpstr>
      <vt:lpstr>entities/character/Player</vt:lpstr>
      <vt:lpstr>Entities/characer/Player</vt:lpstr>
      <vt:lpstr>PowerPoint Presentation</vt:lpstr>
      <vt:lpstr>entities/character/enemy/algorithm</vt:lpstr>
      <vt:lpstr>Algorithm</vt:lpstr>
      <vt:lpstr>Algorithm</vt:lpstr>
      <vt:lpstr>entities/character/enemy/algorithm/BFS</vt:lpstr>
      <vt:lpstr>PowerPoint Presentation</vt:lpstr>
      <vt:lpstr>PowerPoint Presentation</vt:lpstr>
      <vt:lpstr>entities/character/enemy/algorithm/HighAlgo</vt:lpstr>
      <vt:lpstr>Entities/characer/enemy/algorithm/HighAlgo</vt:lpstr>
      <vt:lpstr>entities/character/enemy/algorithm/MediumAlgo</vt:lpstr>
      <vt:lpstr>PowerPoint Presentation</vt:lpstr>
      <vt:lpstr>entities/character/enemy/algorithm/SimpleAlgo</vt:lpstr>
      <vt:lpstr>Entities/characer/enemy/algorithm/SimpleAlgo</vt:lpstr>
      <vt:lpstr>entities/character/enemy/Enemy</vt:lpstr>
      <vt:lpstr>PowerPoint Presentation</vt:lpstr>
      <vt:lpstr>PowerPoint Presentation</vt:lpstr>
      <vt:lpstr>entities/tile/destroyable/brick</vt:lpstr>
      <vt:lpstr>PowerPoint Presentation</vt:lpstr>
      <vt:lpstr>entities/tile/destroyable/Destroyable</vt:lpstr>
      <vt:lpstr>PowerPoint Presentation</vt:lpstr>
      <vt:lpstr>entities/tile/power/Power</vt:lpstr>
      <vt:lpstr>PowerPoint Presentation</vt:lpstr>
      <vt:lpstr>Graphic</vt:lpstr>
      <vt:lpstr>graphic/IRender</vt:lpstr>
      <vt:lpstr>graphic/IRender</vt:lpstr>
      <vt:lpstr>graphic/Screen</vt:lpstr>
      <vt:lpstr>PowerPoint Presentation</vt:lpstr>
      <vt:lpstr>graphic/Screen</vt:lpstr>
      <vt:lpstr>graphic/Sprite</vt:lpstr>
      <vt:lpstr>graphic/Sprite</vt:lpstr>
      <vt:lpstr>GUI</vt:lpstr>
      <vt:lpstr>gui/CodePanel</vt:lpstr>
      <vt:lpstr>gui/CodePanel</vt:lpstr>
      <vt:lpstr>gui/CodePanel</vt:lpstr>
      <vt:lpstr>gui/Frame</vt:lpstr>
      <vt:lpstr>gui/Frame</vt:lpstr>
      <vt:lpstr>gui/GamePanel</vt:lpstr>
      <vt:lpstr>gui/GamePanel</vt:lpstr>
      <vt:lpstr>gui/Info.java/FixedStateButtonModel</vt:lpstr>
      <vt:lpstr>gui/Info.java/FixedStateButtonModel</vt:lpstr>
      <vt:lpstr>PowerPoint Presentation</vt:lpstr>
      <vt:lpstr>input/Keyboard</vt:lpstr>
      <vt:lpstr>input/Keyboard</vt:lpstr>
      <vt:lpstr>jdbc/ConnectJDBC</vt:lpstr>
      <vt:lpstr>jdbc/ConnectJDBC</vt:lpstr>
      <vt:lpstr>jdbc/ConnectJDBC</vt:lpstr>
      <vt:lpstr>level/Coordinates</vt:lpstr>
      <vt:lpstr>level/Coordinates</vt:lpstr>
      <vt:lpstr>level/FileLevel</vt:lpstr>
      <vt:lpstr>level/FileLevel</vt:lpstr>
      <vt:lpstr>fevel/FileLevel</vt:lpstr>
      <vt:lpstr>level/Level</vt:lpstr>
      <vt:lpstr>level/Ievel</vt:lpstr>
      <vt:lpstr>BoardRender</vt:lpstr>
      <vt:lpstr>BoardRender</vt:lpstr>
      <vt:lpstr>BoardRender</vt:lpstr>
      <vt:lpstr>CommonVariables</vt:lpstr>
      <vt:lpstr>CommonVariables</vt:lpstr>
      <vt:lpstr>PowerPoint Presentation</vt:lpstr>
      <vt:lpstr>GameRender</vt:lpstr>
      <vt:lpstr>GameRender</vt:lpstr>
      <vt:lpstr>GameRender</vt:lpstr>
      <vt:lpstr>GameRender</vt:lpstr>
      <vt:lpstr>Bomberman - main</vt:lpstr>
      <vt:lpstr>Bomberman</vt:lpstr>
      <vt:lpstr>03</vt:lpstr>
      <vt:lpstr>Result</vt:lpstr>
      <vt:lpstr>Result</vt:lpstr>
      <vt:lpstr>Result</vt:lpstr>
      <vt:lpstr>Result</vt:lpstr>
      <vt:lpstr>04</vt:lpstr>
      <vt:lpstr>Summary and Discussion</vt:lpstr>
      <vt:lpstr>05</vt:lpstr>
      <vt:lpstr>THANK YOU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VIDEO GAMES</dc:title>
  <cp:lastModifiedBy>Microsoft account</cp:lastModifiedBy>
  <cp:revision>68</cp:revision>
  <dcterms:modified xsi:type="dcterms:W3CDTF">2024-11-10T04:24:00Z</dcterms:modified>
</cp:coreProperties>
</file>